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2"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5143500" type="screen16x9"/>
  <p:notesSz cx="6858000" cy="9144000"/>
  <p:embeddedFontLst>
    <p:embeddedFont>
      <p:font typeface="EB Garamond" panose="00000500000000000000" pitchFamily="2" charset="0"/>
      <p:regular r:id="rId23"/>
      <p:bold r:id="rId24"/>
      <p:italic r:id="rId25"/>
      <p:boldItalic r:id="rId26"/>
    </p:embeddedFont>
    <p:embeddedFont>
      <p:font typeface="Open Sans" panose="020B0606030504020204" pitchFamily="34" charset="0"/>
      <p:regular r:id="rId27"/>
      <p:bold r:id="rId28"/>
      <p:italic r:id="rId29"/>
      <p:boldItalic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1" d="100"/>
          <a:sy n="111" d="100"/>
        </p:scale>
        <p:origin x="634" y="77"/>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300a18903cc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300a18903c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120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303cfd7df0d_0_36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303cfd7df0d_0_3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303cfd7df0d_0_35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303cfd7df0d_0_3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303cfd7df0d_0_29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 name="Google Shape;142;g303cfd7df0d_0_2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(Ludwig Wittgenstein, Philosophische Untersuchungen)</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303cfd7df0d_0_76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8" name="Google Shape;148;g303cfd7df0d_0_76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9" name="Google Shape;149;g303cfd7df0d_0_76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303cfd7df0d_0_37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6" name="Google Shape;156;g303cfd7df0d_0_3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g303cfd7df0d_0_37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8" name="Google Shape;168;g303cfd7df0d_0_3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g303cfd7df0d_0_4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7" name="Google Shape;177;g303cfd7df0d_0_4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2acdb69080d_0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3" name="Google Shape;183;g2acdb69080d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2acdb69080d_0_1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9" name="Google Shape;189;g2acdb69080d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30466523276_0_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6" name="Google Shape;196;g30466523276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303cfd7df0d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303cfd7df0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300a18903cc_0_6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 name="Google Shape;202;g300a18903cc_0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120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g2acdb603d6b_0_13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 name="Google Shape;81;g2acdb603d6b_0_1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2acdb69080d_0_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2acdb69080d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303cfd7df0d_0_97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303cfd7df0d_0_9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303cfd7df0d_0_80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g303cfd7df0d_0_8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303cfd7df0d_0_2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303cfd7df0d_0_2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Profiles of the Future: An Inquiry into the Limits of the Possible (1962)</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303cfd7df0d_0_1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 name="Google Shape;114;g303cfd7df0d_0_1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303cfd7df0d_0_35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 name="Google Shape;120;g303cfd7df0d_0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el mit bulletpoints">
  <p:cSld name="titel mit bulletpoints">
    <p:spTree>
      <p:nvGrpSpPr>
        <p:cNvPr id="1" name="Shape 50"/>
        <p:cNvGrpSpPr/>
        <p:nvPr/>
      </p:nvGrpSpPr>
      <p:grpSpPr>
        <a:xfrm>
          <a:off x="0" y="0"/>
          <a:ext cx="0" cy="0"/>
          <a:chOff x="0" y="0"/>
          <a:chExt cx="0" cy="0"/>
        </a:xfrm>
      </p:grpSpPr>
      <p:sp>
        <p:nvSpPr>
          <p:cNvPr id="51" name="Google Shape;51;p13"/>
          <p:cNvSpPr txBox="1">
            <a:spLocks noGrp="1"/>
          </p:cNvSpPr>
          <p:nvPr>
            <p:ph type="subTitle" idx="1"/>
          </p:nvPr>
        </p:nvSpPr>
        <p:spPr>
          <a:xfrm>
            <a:off x="809244" y="736092"/>
            <a:ext cx="7617000" cy="279000"/>
          </a:xfrm>
          <a:prstGeom prst="rect">
            <a:avLst/>
          </a:prstGeom>
          <a:noFill/>
          <a:ln>
            <a:noFill/>
          </a:ln>
        </p:spPr>
        <p:txBody>
          <a:bodyPr spcFirstLastPara="1" wrap="square" lIns="68575" tIns="34275" rIns="68575" bIns="34275" anchor="t" anchorCtr="0">
            <a:normAutofit/>
          </a:bodyPr>
          <a:lstStyle>
            <a:lvl1pPr lvl="0" algn="ctr" rtl="0">
              <a:lnSpc>
                <a:spcPct val="90000"/>
              </a:lnSpc>
              <a:spcBef>
                <a:spcPts val="800"/>
              </a:spcBef>
              <a:spcAft>
                <a:spcPts val="0"/>
              </a:spcAft>
              <a:buClr>
                <a:schemeClr val="dk1"/>
              </a:buClr>
              <a:buSzPts val="1400"/>
              <a:buNone/>
              <a:defRPr sz="1400" b="0" i="0"/>
            </a:lvl1pPr>
            <a:lvl2pPr lvl="1" algn="ctr" rtl="0">
              <a:lnSpc>
                <a:spcPct val="90000"/>
              </a:lnSpc>
              <a:spcBef>
                <a:spcPts val="1200"/>
              </a:spcBef>
              <a:spcAft>
                <a:spcPts val="0"/>
              </a:spcAft>
              <a:buClr>
                <a:schemeClr val="dk1"/>
              </a:buClr>
              <a:buSzPts val="1500"/>
              <a:buNone/>
              <a:defRPr sz="1500"/>
            </a:lvl2pPr>
            <a:lvl3pPr lvl="2" algn="ctr" rtl="0">
              <a:lnSpc>
                <a:spcPct val="90000"/>
              </a:lnSpc>
              <a:spcBef>
                <a:spcPts val="1200"/>
              </a:spcBef>
              <a:spcAft>
                <a:spcPts val="0"/>
              </a:spcAft>
              <a:buClr>
                <a:schemeClr val="dk1"/>
              </a:buClr>
              <a:buSzPts val="1400"/>
              <a:buNone/>
              <a:defRPr sz="1400"/>
            </a:lvl3pPr>
            <a:lvl4pPr lvl="3" algn="ctr" rtl="0">
              <a:lnSpc>
                <a:spcPct val="90000"/>
              </a:lnSpc>
              <a:spcBef>
                <a:spcPts val="1200"/>
              </a:spcBef>
              <a:spcAft>
                <a:spcPts val="0"/>
              </a:spcAft>
              <a:buClr>
                <a:schemeClr val="dk1"/>
              </a:buClr>
              <a:buSzPts val="1200"/>
              <a:buNone/>
              <a:defRPr sz="1200"/>
            </a:lvl4pPr>
            <a:lvl5pPr lvl="4" algn="ctr" rtl="0">
              <a:lnSpc>
                <a:spcPct val="90000"/>
              </a:lnSpc>
              <a:spcBef>
                <a:spcPts val="1200"/>
              </a:spcBef>
              <a:spcAft>
                <a:spcPts val="0"/>
              </a:spcAft>
              <a:buClr>
                <a:schemeClr val="dk1"/>
              </a:buClr>
              <a:buSzPts val="1200"/>
              <a:buNone/>
              <a:defRPr sz="1200"/>
            </a:lvl5pPr>
            <a:lvl6pPr lvl="5" algn="ctr" rtl="0">
              <a:lnSpc>
                <a:spcPct val="90000"/>
              </a:lnSpc>
              <a:spcBef>
                <a:spcPts val="1200"/>
              </a:spcBef>
              <a:spcAft>
                <a:spcPts val="0"/>
              </a:spcAft>
              <a:buClr>
                <a:schemeClr val="dk1"/>
              </a:buClr>
              <a:buSzPts val="1200"/>
              <a:buNone/>
              <a:defRPr sz="1200"/>
            </a:lvl6pPr>
            <a:lvl7pPr lvl="6" algn="ctr" rtl="0">
              <a:lnSpc>
                <a:spcPct val="90000"/>
              </a:lnSpc>
              <a:spcBef>
                <a:spcPts val="1200"/>
              </a:spcBef>
              <a:spcAft>
                <a:spcPts val="0"/>
              </a:spcAft>
              <a:buClr>
                <a:schemeClr val="dk1"/>
              </a:buClr>
              <a:buSzPts val="1200"/>
              <a:buNone/>
              <a:defRPr sz="1200"/>
            </a:lvl7pPr>
            <a:lvl8pPr lvl="7" algn="ctr" rtl="0">
              <a:lnSpc>
                <a:spcPct val="90000"/>
              </a:lnSpc>
              <a:spcBef>
                <a:spcPts val="1200"/>
              </a:spcBef>
              <a:spcAft>
                <a:spcPts val="0"/>
              </a:spcAft>
              <a:buClr>
                <a:schemeClr val="dk1"/>
              </a:buClr>
              <a:buSzPts val="1200"/>
              <a:buNone/>
              <a:defRPr sz="1200"/>
            </a:lvl8pPr>
            <a:lvl9pPr lvl="8" algn="ctr" rtl="0">
              <a:lnSpc>
                <a:spcPct val="90000"/>
              </a:lnSpc>
              <a:spcBef>
                <a:spcPts val="1200"/>
              </a:spcBef>
              <a:spcAft>
                <a:spcPts val="1200"/>
              </a:spcAft>
              <a:buClr>
                <a:schemeClr val="dk1"/>
              </a:buClr>
              <a:buSzPts val="1200"/>
              <a:buNone/>
              <a:defRPr sz="1200"/>
            </a:lvl9pPr>
          </a:lstStyle>
          <a:p>
            <a:endParaRPr/>
          </a:p>
        </p:txBody>
      </p:sp>
      <p:sp>
        <p:nvSpPr>
          <p:cNvPr id="52" name="Google Shape;52;p13"/>
          <p:cNvSpPr txBox="1">
            <a:spLocks noGrp="1"/>
          </p:cNvSpPr>
          <p:nvPr>
            <p:ph type="sldNum" idx="12"/>
          </p:nvPr>
        </p:nvSpPr>
        <p:spPr>
          <a:xfrm>
            <a:off x="6828653" y="4733925"/>
            <a:ext cx="2057400" cy="273900"/>
          </a:xfrm>
          <a:prstGeom prst="rect">
            <a:avLst/>
          </a:prstGeom>
          <a:noFill/>
          <a:ln>
            <a:noFill/>
          </a:ln>
        </p:spPr>
        <p:txBody>
          <a:bodyPr spcFirstLastPara="1" wrap="square" lIns="68575" tIns="34275" rIns="68575" bIns="34275"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‹Nr.›</a:t>
            </a:fld>
            <a:endParaRPr/>
          </a:p>
        </p:txBody>
      </p:sp>
      <p:sp>
        <p:nvSpPr>
          <p:cNvPr id="53" name="Google Shape;53;p13"/>
          <p:cNvSpPr txBox="1">
            <a:spLocks noGrp="1"/>
          </p:cNvSpPr>
          <p:nvPr>
            <p:ph type="body" idx="2"/>
          </p:nvPr>
        </p:nvSpPr>
        <p:spPr>
          <a:xfrm>
            <a:off x="809244" y="321658"/>
            <a:ext cx="7617000" cy="391500"/>
          </a:xfrm>
          <a:prstGeom prst="rect">
            <a:avLst/>
          </a:prstGeom>
          <a:noFill/>
          <a:ln>
            <a:noFill/>
          </a:ln>
        </p:spPr>
        <p:txBody>
          <a:bodyPr spcFirstLastPara="1" wrap="square" lIns="68575" tIns="34275" rIns="68575" bIns="34275" anchor="t" anchorCtr="0">
            <a:normAutofit/>
          </a:bodyPr>
          <a:lstStyle>
            <a:lvl1pPr marL="457200" lvl="0" indent="-228600" algn="ctr" rtl="0">
              <a:lnSpc>
                <a:spcPct val="90000"/>
              </a:lnSpc>
              <a:spcBef>
                <a:spcPts val="800"/>
              </a:spcBef>
              <a:spcAft>
                <a:spcPts val="0"/>
              </a:spcAft>
              <a:buClr>
                <a:srgbClr val="0000FF"/>
              </a:buClr>
              <a:buSzPts val="2300"/>
              <a:buNone/>
              <a:defRPr sz="2300" b="1" i="0">
                <a:solidFill>
                  <a:srgbClr val="0000FF"/>
                </a:solidFill>
              </a:defRPr>
            </a:lvl1pPr>
            <a:lvl2pPr marL="914400" lvl="1" indent="-317500" algn="l" rtl="0">
              <a:lnSpc>
                <a:spcPct val="90000"/>
              </a:lnSpc>
              <a:spcBef>
                <a:spcPts val="1200"/>
              </a:spcBef>
              <a:spcAft>
                <a:spcPts val="0"/>
              </a:spcAft>
              <a:buClr>
                <a:schemeClr val="dk1"/>
              </a:buClr>
              <a:buSzPts val="1400"/>
              <a:buChar char="○"/>
              <a:defRPr/>
            </a:lvl2pPr>
            <a:lvl3pPr marL="1371600" lvl="2" indent="-317500" algn="l" rtl="0">
              <a:lnSpc>
                <a:spcPct val="90000"/>
              </a:lnSpc>
              <a:spcBef>
                <a:spcPts val="1200"/>
              </a:spcBef>
              <a:spcAft>
                <a:spcPts val="0"/>
              </a:spcAft>
              <a:buClr>
                <a:schemeClr val="dk1"/>
              </a:buClr>
              <a:buSzPts val="1400"/>
              <a:buChar char="■"/>
              <a:defRPr/>
            </a:lvl3pPr>
            <a:lvl4pPr marL="1828800" lvl="3" indent="-317500" algn="l" rtl="0">
              <a:lnSpc>
                <a:spcPct val="90000"/>
              </a:lnSpc>
              <a:spcBef>
                <a:spcPts val="1200"/>
              </a:spcBef>
              <a:spcAft>
                <a:spcPts val="0"/>
              </a:spcAft>
              <a:buClr>
                <a:schemeClr val="dk1"/>
              </a:buClr>
              <a:buSzPts val="1400"/>
              <a:buChar char="●"/>
              <a:defRPr/>
            </a:lvl4pPr>
            <a:lvl5pPr marL="2286000" lvl="4" indent="-317500" algn="l" rtl="0">
              <a:lnSpc>
                <a:spcPct val="90000"/>
              </a:lnSpc>
              <a:spcBef>
                <a:spcPts val="1200"/>
              </a:spcBef>
              <a:spcAft>
                <a:spcPts val="0"/>
              </a:spcAft>
              <a:buClr>
                <a:schemeClr val="dk1"/>
              </a:buClr>
              <a:buSzPts val="1400"/>
              <a:buChar char="○"/>
              <a:defRPr/>
            </a:lvl5pPr>
            <a:lvl6pPr marL="2743200" lvl="5" indent="-317500" algn="l" rtl="0">
              <a:lnSpc>
                <a:spcPct val="90000"/>
              </a:lnSpc>
              <a:spcBef>
                <a:spcPts val="1200"/>
              </a:spcBef>
              <a:spcAft>
                <a:spcPts val="0"/>
              </a:spcAft>
              <a:buClr>
                <a:schemeClr val="dk1"/>
              </a:buClr>
              <a:buSzPts val="1400"/>
              <a:buChar char="■"/>
              <a:defRPr/>
            </a:lvl6pPr>
            <a:lvl7pPr marL="3200400" lvl="6" indent="-317500" algn="l" rtl="0">
              <a:lnSpc>
                <a:spcPct val="90000"/>
              </a:lnSpc>
              <a:spcBef>
                <a:spcPts val="1200"/>
              </a:spcBef>
              <a:spcAft>
                <a:spcPts val="0"/>
              </a:spcAft>
              <a:buClr>
                <a:schemeClr val="dk1"/>
              </a:buClr>
              <a:buSzPts val="1400"/>
              <a:buChar char="●"/>
              <a:defRPr/>
            </a:lvl7pPr>
            <a:lvl8pPr marL="3657600" lvl="7" indent="-317500" algn="l" rtl="0">
              <a:lnSpc>
                <a:spcPct val="90000"/>
              </a:lnSpc>
              <a:spcBef>
                <a:spcPts val="1200"/>
              </a:spcBef>
              <a:spcAft>
                <a:spcPts val="0"/>
              </a:spcAft>
              <a:buClr>
                <a:schemeClr val="dk1"/>
              </a:buClr>
              <a:buSzPts val="1400"/>
              <a:buChar char="○"/>
              <a:defRPr/>
            </a:lvl8pPr>
            <a:lvl9pPr marL="4114800" lvl="8" indent="-317500" algn="l" rtl="0">
              <a:lnSpc>
                <a:spcPct val="90000"/>
              </a:lnSpc>
              <a:spcBef>
                <a:spcPts val="1200"/>
              </a:spcBef>
              <a:spcAft>
                <a:spcPts val="1200"/>
              </a:spcAft>
              <a:buClr>
                <a:schemeClr val="dk1"/>
              </a:buClr>
              <a:buSzPts val="1400"/>
              <a:buChar char="■"/>
              <a:defRPr/>
            </a:lvl9pPr>
          </a:lstStyle>
          <a:p>
            <a:endParaRPr/>
          </a:p>
        </p:txBody>
      </p:sp>
      <p:sp>
        <p:nvSpPr>
          <p:cNvPr id="54" name="Google Shape;54;p13"/>
          <p:cNvSpPr txBox="1">
            <a:spLocks noGrp="1"/>
          </p:cNvSpPr>
          <p:nvPr>
            <p:ph type="body" idx="3"/>
          </p:nvPr>
        </p:nvSpPr>
        <p:spPr>
          <a:xfrm>
            <a:off x="809244" y="1257300"/>
            <a:ext cx="7617000" cy="32181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1200"/>
              </a:spcBef>
              <a:spcAft>
                <a:spcPts val="0"/>
              </a:spcAft>
              <a:buClr>
                <a:schemeClr val="dk1"/>
              </a:buClr>
              <a:buSzPts val="1400"/>
              <a:buChar char="○"/>
              <a:defRPr/>
            </a:lvl2pPr>
            <a:lvl3pPr marL="1371600" lvl="2" indent="-317500" algn="l" rtl="0">
              <a:lnSpc>
                <a:spcPct val="90000"/>
              </a:lnSpc>
              <a:spcBef>
                <a:spcPts val="1200"/>
              </a:spcBef>
              <a:spcAft>
                <a:spcPts val="0"/>
              </a:spcAft>
              <a:buClr>
                <a:schemeClr val="dk1"/>
              </a:buClr>
              <a:buSzPts val="1400"/>
              <a:buChar char="■"/>
              <a:defRPr/>
            </a:lvl3pPr>
            <a:lvl4pPr marL="1828800" lvl="3" indent="-317500" algn="l" rtl="0">
              <a:lnSpc>
                <a:spcPct val="90000"/>
              </a:lnSpc>
              <a:spcBef>
                <a:spcPts val="1200"/>
              </a:spcBef>
              <a:spcAft>
                <a:spcPts val="0"/>
              </a:spcAft>
              <a:buClr>
                <a:schemeClr val="dk1"/>
              </a:buClr>
              <a:buSzPts val="1400"/>
              <a:buChar char="●"/>
              <a:defRPr/>
            </a:lvl4pPr>
            <a:lvl5pPr marL="2286000" lvl="4" indent="-317500" algn="l" rtl="0">
              <a:lnSpc>
                <a:spcPct val="90000"/>
              </a:lnSpc>
              <a:spcBef>
                <a:spcPts val="1200"/>
              </a:spcBef>
              <a:spcAft>
                <a:spcPts val="0"/>
              </a:spcAft>
              <a:buClr>
                <a:schemeClr val="dk1"/>
              </a:buClr>
              <a:buSzPts val="1400"/>
              <a:buChar char="○"/>
              <a:defRPr/>
            </a:lvl5pPr>
            <a:lvl6pPr marL="2743200" lvl="5" indent="-317500" algn="l" rtl="0">
              <a:lnSpc>
                <a:spcPct val="90000"/>
              </a:lnSpc>
              <a:spcBef>
                <a:spcPts val="1200"/>
              </a:spcBef>
              <a:spcAft>
                <a:spcPts val="0"/>
              </a:spcAft>
              <a:buClr>
                <a:schemeClr val="dk1"/>
              </a:buClr>
              <a:buSzPts val="1400"/>
              <a:buChar char="■"/>
              <a:defRPr/>
            </a:lvl6pPr>
            <a:lvl7pPr marL="3200400" lvl="6" indent="-317500" algn="l" rtl="0">
              <a:lnSpc>
                <a:spcPct val="90000"/>
              </a:lnSpc>
              <a:spcBef>
                <a:spcPts val="1200"/>
              </a:spcBef>
              <a:spcAft>
                <a:spcPts val="0"/>
              </a:spcAft>
              <a:buClr>
                <a:schemeClr val="dk1"/>
              </a:buClr>
              <a:buSzPts val="1400"/>
              <a:buChar char="●"/>
              <a:defRPr/>
            </a:lvl7pPr>
            <a:lvl8pPr marL="3657600" lvl="7" indent="-317500" algn="l" rtl="0">
              <a:lnSpc>
                <a:spcPct val="90000"/>
              </a:lnSpc>
              <a:spcBef>
                <a:spcPts val="1200"/>
              </a:spcBef>
              <a:spcAft>
                <a:spcPts val="0"/>
              </a:spcAft>
              <a:buClr>
                <a:schemeClr val="dk1"/>
              </a:buClr>
              <a:buSzPts val="1400"/>
              <a:buChar char="○"/>
              <a:defRPr/>
            </a:lvl8pPr>
            <a:lvl9pPr marL="4114800" lvl="8" indent="-317500" algn="l" rtl="0">
              <a:lnSpc>
                <a:spcPct val="90000"/>
              </a:lnSpc>
              <a:spcBef>
                <a:spcPts val="1200"/>
              </a:spcBef>
              <a:spcAft>
                <a:spcPts val="1200"/>
              </a:spcAft>
              <a:buClr>
                <a:schemeClr val="dk1"/>
              </a:buClr>
              <a:buSzPts val="140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1_mastertitelformat_blau_mit logo">
  <p:cSld name="1_mastertitelformat_blau_mit logo">
    <p:bg>
      <p:bgPr>
        <a:solidFill>
          <a:srgbClr val="0000FF"/>
        </a:solidFill>
        <a:effectLst/>
      </p:bgPr>
    </p:bg>
    <p:spTree>
      <p:nvGrpSpPr>
        <p:cNvPr id="1" name="Shape 55"/>
        <p:cNvGrpSpPr/>
        <p:nvPr/>
      </p:nvGrpSpPr>
      <p:grpSpPr>
        <a:xfrm>
          <a:off x="0" y="0"/>
          <a:ext cx="0" cy="0"/>
          <a:chOff x="0" y="0"/>
          <a:chExt cx="0" cy="0"/>
        </a:xfrm>
      </p:grpSpPr>
      <p:sp>
        <p:nvSpPr>
          <p:cNvPr id="56" name="Google Shape;56;p14"/>
          <p:cNvSpPr txBox="1">
            <a:spLocks noGrp="1"/>
          </p:cNvSpPr>
          <p:nvPr>
            <p:ph type="sldNum" idx="12"/>
          </p:nvPr>
        </p:nvSpPr>
        <p:spPr>
          <a:xfrm>
            <a:off x="6828653" y="4733925"/>
            <a:ext cx="2057400" cy="273900"/>
          </a:xfrm>
          <a:prstGeom prst="rect">
            <a:avLst/>
          </a:prstGeom>
          <a:noFill/>
          <a:ln>
            <a:noFill/>
          </a:ln>
        </p:spPr>
        <p:txBody>
          <a:bodyPr spcFirstLastPara="1" wrap="square" lIns="68575" tIns="34275" rIns="68575" bIns="34275"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‹Nr.›</a:t>
            </a:fld>
            <a:endParaRPr/>
          </a:p>
        </p:txBody>
      </p:sp>
      <p:sp>
        <p:nvSpPr>
          <p:cNvPr id="57" name="Google Shape;57;p14"/>
          <p:cNvSpPr txBox="1">
            <a:spLocks noGrp="1"/>
          </p:cNvSpPr>
          <p:nvPr>
            <p:ph type="title"/>
          </p:nvPr>
        </p:nvSpPr>
        <p:spPr>
          <a:xfrm>
            <a:off x="1424177" y="2204957"/>
            <a:ext cx="6295800" cy="733500"/>
          </a:xfrm>
          <a:prstGeom prst="rect">
            <a:avLst/>
          </a:prstGeom>
          <a:noFill/>
          <a:ln>
            <a:noFill/>
          </a:ln>
        </p:spPr>
        <p:txBody>
          <a:bodyPr spcFirstLastPara="1" wrap="square" lIns="68575" tIns="34275" rIns="68575" bIns="34275" anchor="ctr" anchorCtr="0">
            <a:normAutofit/>
          </a:bodyPr>
          <a:lstStyle>
            <a:lvl1pPr lvl="0" algn="ctr" rtl="0">
              <a:lnSpc>
                <a:spcPct val="90000"/>
              </a:lnSpc>
              <a:spcBef>
                <a:spcPts val="0"/>
              </a:spcBef>
              <a:spcAft>
                <a:spcPts val="0"/>
              </a:spcAft>
              <a:buClr>
                <a:schemeClr val="lt1"/>
              </a:buClr>
              <a:buSzPts val="2300"/>
              <a:buFont typeface="Arial"/>
              <a:buNone/>
              <a:defRPr sz="2300" b="1" i="0">
                <a:solidFill>
                  <a:schemeClr val="lt1"/>
                </a:solidFill>
                <a:latin typeface="Arial"/>
                <a:ea typeface="Arial"/>
                <a:cs typeface="Arial"/>
                <a:sym typeface="Aria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8" name="Google Shape;58;p14"/>
          <p:cNvSpPr txBox="1">
            <a:spLocks noGrp="1"/>
          </p:cNvSpPr>
          <p:nvPr>
            <p:ph type="subTitle" idx="1"/>
          </p:nvPr>
        </p:nvSpPr>
        <p:spPr>
          <a:xfrm>
            <a:off x="1961388" y="3557342"/>
            <a:ext cx="5367600" cy="279000"/>
          </a:xfrm>
          <a:prstGeom prst="rect">
            <a:avLst/>
          </a:prstGeom>
          <a:noFill/>
          <a:ln>
            <a:noFill/>
          </a:ln>
        </p:spPr>
        <p:txBody>
          <a:bodyPr spcFirstLastPara="1" wrap="square" lIns="68575" tIns="34275" rIns="68575" bIns="34275" anchor="t" anchorCtr="0">
            <a:normAutofit/>
          </a:bodyPr>
          <a:lstStyle>
            <a:lvl1pPr lvl="0" algn="ctr" rtl="0">
              <a:lnSpc>
                <a:spcPct val="90000"/>
              </a:lnSpc>
              <a:spcBef>
                <a:spcPts val="800"/>
              </a:spcBef>
              <a:spcAft>
                <a:spcPts val="0"/>
              </a:spcAft>
              <a:buClr>
                <a:schemeClr val="lt1"/>
              </a:buClr>
              <a:buSzPts val="1400"/>
              <a:buNone/>
              <a:defRPr sz="1400" b="0" i="0">
                <a:solidFill>
                  <a:schemeClr val="lt1"/>
                </a:solidFill>
              </a:defRPr>
            </a:lvl1pPr>
            <a:lvl2pPr lvl="1" algn="ctr" rtl="0">
              <a:lnSpc>
                <a:spcPct val="90000"/>
              </a:lnSpc>
              <a:spcBef>
                <a:spcPts val="1200"/>
              </a:spcBef>
              <a:spcAft>
                <a:spcPts val="0"/>
              </a:spcAft>
              <a:buClr>
                <a:schemeClr val="dk1"/>
              </a:buClr>
              <a:buSzPts val="1500"/>
              <a:buNone/>
              <a:defRPr sz="1500"/>
            </a:lvl2pPr>
            <a:lvl3pPr lvl="2" algn="ctr" rtl="0">
              <a:lnSpc>
                <a:spcPct val="90000"/>
              </a:lnSpc>
              <a:spcBef>
                <a:spcPts val="1200"/>
              </a:spcBef>
              <a:spcAft>
                <a:spcPts val="0"/>
              </a:spcAft>
              <a:buClr>
                <a:schemeClr val="dk1"/>
              </a:buClr>
              <a:buSzPts val="1400"/>
              <a:buNone/>
              <a:defRPr sz="1400"/>
            </a:lvl3pPr>
            <a:lvl4pPr lvl="3" algn="ctr" rtl="0">
              <a:lnSpc>
                <a:spcPct val="90000"/>
              </a:lnSpc>
              <a:spcBef>
                <a:spcPts val="1200"/>
              </a:spcBef>
              <a:spcAft>
                <a:spcPts val="0"/>
              </a:spcAft>
              <a:buClr>
                <a:schemeClr val="dk1"/>
              </a:buClr>
              <a:buSzPts val="1200"/>
              <a:buNone/>
              <a:defRPr sz="1200"/>
            </a:lvl4pPr>
            <a:lvl5pPr lvl="4" algn="ctr" rtl="0">
              <a:lnSpc>
                <a:spcPct val="90000"/>
              </a:lnSpc>
              <a:spcBef>
                <a:spcPts val="1200"/>
              </a:spcBef>
              <a:spcAft>
                <a:spcPts val="0"/>
              </a:spcAft>
              <a:buClr>
                <a:schemeClr val="dk1"/>
              </a:buClr>
              <a:buSzPts val="1200"/>
              <a:buNone/>
              <a:defRPr sz="1200"/>
            </a:lvl5pPr>
            <a:lvl6pPr lvl="5" algn="ctr" rtl="0">
              <a:lnSpc>
                <a:spcPct val="90000"/>
              </a:lnSpc>
              <a:spcBef>
                <a:spcPts val="1200"/>
              </a:spcBef>
              <a:spcAft>
                <a:spcPts val="0"/>
              </a:spcAft>
              <a:buClr>
                <a:schemeClr val="dk1"/>
              </a:buClr>
              <a:buSzPts val="1200"/>
              <a:buNone/>
              <a:defRPr sz="1200"/>
            </a:lvl6pPr>
            <a:lvl7pPr lvl="6" algn="ctr" rtl="0">
              <a:lnSpc>
                <a:spcPct val="90000"/>
              </a:lnSpc>
              <a:spcBef>
                <a:spcPts val="1200"/>
              </a:spcBef>
              <a:spcAft>
                <a:spcPts val="0"/>
              </a:spcAft>
              <a:buClr>
                <a:schemeClr val="dk1"/>
              </a:buClr>
              <a:buSzPts val="1200"/>
              <a:buNone/>
              <a:defRPr sz="1200"/>
            </a:lvl7pPr>
            <a:lvl8pPr lvl="7" algn="ctr" rtl="0">
              <a:lnSpc>
                <a:spcPct val="90000"/>
              </a:lnSpc>
              <a:spcBef>
                <a:spcPts val="1200"/>
              </a:spcBef>
              <a:spcAft>
                <a:spcPts val="0"/>
              </a:spcAft>
              <a:buClr>
                <a:schemeClr val="dk1"/>
              </a:buClr>
              <a:buSzPts val="1200"/>
              <a:buNone/>
              <a:defRPr sz="1200"/>
            </a:lvl8pPr>
            <a:lvl9pPr lvl="8" algn="ctr" rtl="0">
              <a:lnSpc>
                <a:spcPct val="90000"/>
              </a:lnSpc>
              <a:spcBef>
                <a:spcPts val="1200"/>
              </a:spcBef>
              <a:spcAft>
                <a:spcPts val="1200"/>
              </a:spcAft>
              <a:buClr>
                <a:schemeClr val="dk1"/>
              </a:buClr>
              <a:buSzPts val="1200"/>
              <a:buNone/>
              <a:defRPr sz="1200"/>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A_einspaltiger Inhalt" type="obj">
  <p:cSld name="OBJECT">
    <p:spTree>
      <p:nvGrpSpPr>
        <p:cNvPr id="1" name="Shape 59"/>
        <p:cNvGrpSpPr/>
        <p:nvPr/>
      </p:nvGrpSpPr>
      <p:grpSpPr>
        <a:xfrm>
          <a:off x="0" y="0"/>
          <a:ext cx="0" cy="0"/>
          <a:chOff x="0" y="0"/>
          <a:chExt cx="0" cy="0"/>
        </a:xfrm>
      </p:grpSpPr>
      <p:sp>
        <p:nvSpPr>
          <p:cNvPr id="60" name="Google Shape;60;p15"/>
          <p:cNvSpPr txBox="1">
            <a:spLocks noGrp="1"/>
          </p:cNvSpPr>
          <p:nvPr>
            <p:ph type="title"/>
          </p:nvPr>
        </p:nvSpPr>
        <p:spPr>
          <a:xfrm>
            <a:off x="540000" y="248012"/>
            <a:ext cx="6688800" cy="419400"/>
          </a:xfrm>
          <a:prstGeom prst="rect">
            <a:avLst/>
          </a:prstGeom>
          <a:noFill/>
          <a:ln>
            <a:noFill/>
          </a:ln>
        </p:spPr>
        <p:txBody>
          <a:bodyPr spcFirstLastPara="1" wrap="square" lIns="0" tIns="0" rIns="0" bIns="0" anchor="t" anchorCtr="0">
            <a:normAutofit/>
          </a:bodyPr>
          <a:lstStyle>
            <a:lvl1pPr marR="0" lvl="0" algn="l">
              <a:lnSpc>
                <a:spcPct val="110000"/>
              </a:lnSpc>
              <a:spcBef>
                <a:spcPts val="0"/>
              </a:spcBef>
              <a:spcAft>
                <a:spcPts val="0"/>
              </a:spcAft>
              <a:buClr>
                <a:srgbClr val="3C4B78"/>
              </a:buClr>
              <a:buSzPts val="1200"/>
              <a:buFont typeface="Open Sans SemiBold"/>
              <a:buNone/>
              <a:defRPr sz="1200" b="0" i="0" u="none" strike="noStrike" cap="none">
                <a:solidFill>
                  <a:srgbClr val="3C4B78"/>
                </a:solidFill>
                <a:latin typeface="Open Sans SemiBold"/>
                <a:ea typeface="Open Sans SemiBold"/>
                <a:cs typeface="Open Sans SemiBold"/>
                <a:sym typeface="Open Sans SemiBold"/>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61" name="Google Shape;61;p15"/>
          <p:cNvSpPr txBox="1">
            <a:spLocks noGrp="1"/>
          </p:cNvSpPr>
          <p:nvPr>
            <p:ph type="body" idx="1"/>
          </p:nvPr>
        </p:nvSpPr>
        <p:spPr>
          <a:xfrm>
            <a:off x="540000" y="1215000"/>
            <a:ext cx="8100000" cy="3240000"/>
          </a:xfrm>
          <a:prstGeom prst="rect">
            <a:avLst/>
          </a:prstGeom>
          <a:noFill/>
          <a:ln>
            <a:noFill/>
          </a:ln>
        </p:spPr>
        <p:txBody>
          <a:bodyPr spcFirstLastPara="1" wrap="square" lIns="0" tIns="0" rIns="0" bIns="0" anchor="t" anchorCtr="0">
            <a:normAutofit/>
          </a:bodyPr>
          <a:lstStyle>
            <a:lvl1pPr marL="457200" marR="0" lvl="0" indent="-304800" algn="l">
              <a:lnSpc>
                <a:spcPct val="110000"/>
              </a:lnSpc>
              <a:spcBef>
                <a:spcPts val="800"/>
              </a:spcBef>
              <a:spcAft>
                <a:spcPts val="0"/>
              </a:spcAft>
              <a:buClr>
                <a:schemeClr val="dk1"/>
              </a:buClr>
              <a:buSzPts val="1200"/>
              <a:buFont typeface="Noto Sans Symbols"/>
              <a:buChar char="▪"/>
              <a:defRPr sz="1200" b="0" i="0" u="none" strike="noStrike" cap="none">
                <a:solidFill>
                  <a:schemeClr val="dk1"/>
                </a:solidFill>
                <a:latin typeface="Open Sans"/>
                <a:ea typeface="Open Sans"/>
                <a:cs typeface="Open Sans"/>
                <a:sym typeface="Open Sans"/>
              </a:defRPr>
            </a:lvl1pPr>
            <a:lvl2pPr marL="914400" marR="0" lvl="1" indent="-228600" algn="l">
              <a:lnSpc>
                <a:spcPct val="90000"/>
              </a:lnSpc>
              <a:spcBef>
                <a:spcPts val="1200"/>
              </a:spcBef>
              <a:spcAft>
                <a:spcPts val="0"/>
              </a:spcAft>
              <a:buClr>
                <a:schemeClr val="dk1"/>
              </a:buClr>
              <a:buSzPts val="1200"/>
              <a:buFont typeface="Arial"/>
              <a:buNone/>
              <a:defRPr sz="1200" b="0" i="0" u="none" strike="noStrike" cap="none">
                <a:solidFill>
                  <a:schemeClr val="dk1"/>
                </a:solidFill>
                <a:latin typeface="Open Sans"/>
                <a:ea typeface="Open Sans"/>
                <a:cs typeface="Open Sans"/>
                <a:sym typeface="Open Sans"/>
              </a:defRPr>
            </a:lvl2pPr>
            <a:lvl3pPr marL="1371600" marR="0" lvl="2" indent="-228600" algn="l">
              <a:lnSpc>
                <a:spcPct val="90000"/>
              </a:lnSpc>
              <a:spcBef>
                <a:spcPts val="1200"/>
              </a:spcBef>
              <a:spcAft>
                <a:spcPts val="0"/>
              </a:spcAft>
              <a:buClr>
                <a:schemeClr val="dk1"/>
              </a:buClr>
              <a:buSzPts val="1200"/>
              <a:buFont typeface="Arial"/>
              <a:buNone/>
              <a:defRPr sz="1200" b="0" i="0" u="none" strike="noStrike" cap="none">
                <a:solidFill>
                  <a:schemeClr val="dk1"/>
                </a:solidFill>
                <a:latin typeface="Open Sans"/>
                <a:ea typeface="Open Sans"/>
                <a:cs typeface="Open Sans"/>
                <a:sym typeface="Open Sans"/>
              </a:defRPr>
            </a:lvl3pPr>
            <a:lvl4pPr marL="1828800" marR="0" lvl="3" indent="-228600" algn="l">
              <a:lnSpc>
                <a:spcPct val="90000"/>
              </a:lnSpc>
              <a:spcBef>
                <a:spcPts val="1200"/>
              </a:spcBef>
              <a:spcAft>
                <a:spcPts val="0"/>
              </a:spcAft>
              <a:buClr>
                <a:schemeClr val="dk1"/>
              </a:buClr>
              <a:buSzPts val="1200"/>
              <a:buFont typeface="Arial"/>
              <a:buNone/>
              <a:defRPr sz="1200" b="0" i="0" u="none" strike="noStrike" cap="none">
                <a:solidFill>
                  <a:schemeClr val="dk1"/>
                </a:solidFill>
                <a:latin typeface="Open Sans"/>
                <a:ea typeface="Open Sans"/>
                <a:cs typeface="Open Sans"/>
                <a:sym typeface="Open Sans"/>
              </a:defRPr>
            </a:lvl4pPr>
            <a:lvl5pPr marL="2286000" marR="0" lvl="4" indent="-228600" algn="l">
              <a:lnSpc>
                <a:spcPct val="90000"/>
              </a:lnSpc>
              <a:spcBef>
                <a:spcPts val="1200"/>
              </a:spcBef>
              <a:spcAft>
                <a:spcPts val="0"/>
              </a:spcAft>
              <a:buClr>
                <a:schemeClr val="dk1"/>
              </a:buClr>
              <a:buSzPts val="1200"/>
              <a:buFont typeface="Arial"/>
              <a:buNone/>
              <a:defRPr sz="1200" b="0" i="0" u="none" strike="noStrike" cap="none">
                <a:solidFill>
                  <a:schemeClr val="dk1"/>
                </a:solidFill>
                <a:latin typeface="Open Sans"/>
                <a:ea typeface="Open Sans"/>
                <a:cs typeface="Open Sans"/>
                <a:sym typeface="Open Sans"/>
              </a:defRPr>
            </a:lvl5pPr>
            <a:lvl6pPr marL="2743200" marR="0" lvl="5" indent="-317500" algn="l">
              <a:lnSpc>
                <a:spcPct val="90000"/>
              </a:lnSpc>
              <a:spcBef>
                <a:spcPts val="1200"/>
              </a:spcBef>
              <a:spcAft>
                <a:spcPts val="0"/>
              </a:spcAft>
              <a:buClr>
                <a:schemeClr val="dk1"/>
              </a:buClr>
              <a:buSzPts val="1400"/>
              <a:buFont typeface="Arial"/>
              <a:buChar char="•"/>
              <a:defRPr sz="1400" b="0" i="0" u="none" strike="noStrike" cap="none">
                <a:solidFill>
                  <a:schemeClr val="dk1"/>
                </a:solidFill>
                <a:latin typeface="Open Sans"/>
                <a:ea typeface="Open Sans"/>
                <a:cs typeface="Open Sans"/>
                <a:sym typeface="Open Sans"/>
              </a:defRPr>
            </a:lvl6pPr>
            <a:lvl7pPr marL="3200400" marR="0" lvl="6" indent="-317500" algn="l">
              <a:lnSpc>
                <a:spcPct val="90000"/>
              </a:lnSpc>
              <a:spcBef>
                <a:spcPts val="1200"/>
              </a:spcBef>
              <a:spcAft>
                <a:spcPts val="0"/>
              </a:spcAft>
              <a:buClr>
                <a:schemeClr val="dk1"/>
              </a:buClr>
              <a:buSzPts val="1400"/>
              <a:buFont typeface="Arial"/>
              <a:buChar char="•"/>
              <a:defRPr sz="1400" b="0" i="0" u="none" strike="noStrike" cap="none">
                <a:solidFill>
                  <a:schemeClr val="dk1"/>
                </a:solidFill>
                <a:latin typeface="Open Sans"/>
                <a:ea typeface="Open Sans"/>
                <a:cs typeface="Open Sans"/>
                <a:sym typeface="Open Sans"/>
              </a:defRPr>
            </a:lvl7pPr>
            <a:lvl8pPr marL="3657600" marR="0" lvl="7" indent="-317500" algn="l">
              <a:lnSpc>
                <a:spcPct val="90000"/>
              </a:lnSpc>
              <a:spcBef>
                <a:spcPts val="1200"/>
              </a:spcBef>
              <a:spcAft>
                <a:spcPts val="0"/>
              </a:spcAft>
              <a:buClr>
                <a:schemeClr val="dk1"/>
              </a:buClr>
              <a:buSzPts val="1400"/>
              <a:buFont typeface="Arial"/>
              <a:buChar char="•"/>
              <a:defRPr sz="1400" b="0" i="0" u="none" strike="noStrike" cap="none">
                <a:solidFill>
                  <a:schemeClr val="dk1"/>
                </a:solidFill>
                <a:latin typeface="Open Sans"/>
                <a:ea typeface="Open Sans"/>
                <a:cs typeface="Open Sans"/>
                <a:sym typeface="Open Sans"/>
              </a:defRPr>
            </a:lvl8pPr>
            <a:lvl9pPr marL="4114800" marR="0" lvl="8" indent="-317500" algn="l">
              <a:lnSpc>
                <a:spcPct val="90000"/>
              </a:lnSpc>
              <a:spcBef>
                <a:spcPts val="1200"/>
              </a:spcBef>
              <a:spcAft>
                <a:spcPts val="1200"/>
              </a:spcAft>
              <a:buClr>
                <a:schemeClr val="dk1"/>
              </a:buClr>
              <a:buSzPts val="1400"/>
              <a:buFont typeface="Arial"/>
              <a:buChar char="•"/>
              <a:defRPr sz="1400" b="0" i="0" u="none" strike="noStrike" cap="none">
                <a:solidFill>
                  <a:schemeClr val="dk1"/>
                </a:solidFill>
                <a:latin typeface="Open Sans"/>
                <a:ea typeface="Open Sans"/>
                <a:cs typeface="Open Sans"/>
                <a:sym typeface="Open Sans"/>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4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‹Nr.›</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‹Nr.›</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2.jp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14.jp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23.jp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hyperlink" Target="https://doi.org/10.1016/j.patter.2021.100336"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s://digital.staatsbibliothek-berlin.de/" TargetMode="External"/><Relationship Id="rId7"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hyperlink" Target="https://lab.sbb.berlin/"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ocr-d.de/" TargetMode="External"/><Relationship Id="rId7" Type="http://schemas.openxmlformats.org/officeDocument/2006/relationships/hyperlink" Target="https://www.flickr.com/photos/scottlynchnyc/10546981384"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hyperlink" Target="https://mmk.sbb.berlin/" TargetMode="External"/><Relationship Id="rId4" Type="http://schemas.openxmlformats.org/officeDocument/2006/relationships/hyperlink" Target="https://qurator.ai/"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dl.acm.org/doi/10.1145/3442188.3445922"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hyperlink" Target="https://www.flickr.com/photos/itupictures/16636142906"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65"/>
        <p:cNvGrpSpPr/>
        <p:nvPr/>
      </p:nvGrpSpPr>
      <p:grpSpPr>
        <a:xfrm>
          <a:off x="0" y="0"/>
          <a:ext cx="0" cy="0"/>
          <a:chOff x="0" y="0"/>
          <a:chExt cx="0" cy="0"/>
        </a:xfrm>
      </p:grpSpPr>
      <p:sp>
        <p:nvSpPr>
          <p:cNvPr id="66" name="Google Shape;66;p16"/>
          <p:cNvSpPr txBox="1">
            <a:spLocks noGrp="1"/>
          </p:cNvSpPr>
          <p:nvPr>
            <p:ph type="ctrTitle"/>
          </p:nvPr>
        </p:nvSpPr>
        <p:spPr>
          <a:xfrm>
            <a:off x="311700" y="1561700"/>
            <a:ext cx="8520600" cy="23775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3600" b="1">
                <a:solidFill>
                  <a:schemeClr val="dk2"/>
                </a:solidFill>
                <a:latin typeface="EB Garamond"/>
                <a:ea typeface="EB Garamond"/>
                <a:cs typeface="EB Garamond"/>
                <a:sym typeface="EB Garamond"/>
              </a:rPr>
              <a:t>Künstliche Intelligenz und Kulturerbe</a:t>
            </a:r>
            <a:r>
              <a:rPr lang="en" sz="4000">
                <a:solidFill>
                  <a:schemeClr val="dk2"/>
                </a:solidFill>
                <a:latin typeface="EB Garamond"/>
                <a:ea typeface="EB Garamond"/>
                <a:cs typeface="EB Garamond"/>
                <a:sym typeface="EB Garamond"/>
              </a:rPr>
              <a:t> </a:t>
            </a:r>
            <a:br>
              <a:rPr lang="en" sz="4000">
                <a:solidFill>
                  <a:schemeClr val="dk2"/>
                </a:solidFill>
                <a:latin typeface="EB Garamond"/>
                <a:ea typeface="EB Garamond"/>
                <a:cs typeface="EB Garamond"/>
                <a:sym typeface="EB Garamond"/>
              </a:rPr>
            </a:br>
            <a:br>
              <a:rPr lang="en" sz="1000">
                <a:solidFill>
                  <a:schemeClr val="dk2"/>
                </a:solidFill>
                <a:latin typeface="EB Garamond"/>
                <a:ea typeface="EB Garamond"/>
                <a:cs typeface="EB Garamond"/>
                <a:sym typeface="EB Garamond"/>
              </a:rPr>
            </a:br>
            <a:r>
              <a:rPr lang="en" sz="2400">
                <a:solidFill>
                  <a:schemeClr val="dk2"/>
                </a:solidFill>
                <a:latin typeface="EB Garamond"/>
                <a:ea typeface="EB Garamond"/>
                <a:cs typeface="EB Garamond"/>
                <a:sym typeface="EB Garamond"/>
              </a:rPr>
              <a:t>Perspektiven der Digital Humanities </a:t>
            </a:r>
            <a:br>
              <a:rPr lang="en" sz="2400">
                <a:solidFill>
                  <a:schemeClr val="dk2"/>
                </a:solidFill>
                <a:latin typeface="EB Garamond"/>
                <a:ea typeface="EB Garamond"/>
                <a:cs typeface="EB Garamond"/>
                <a:sym typeface="EB Garamond"/>
              </a:rPr>
            </a:br>
            <a:r>
              <a:rPr lang="en" sz="2400">
                <a:solidFill>
                  <a:schemeClr val="dk2"/>
                </a:solidFill>
                <a:latin typeface="EB Garamond"/>
                <a:ea typeface="EB Garamond"/>
                <a:cs typeface="EB Garamond"/>
                <a:sym typeface="EB Garamond"/>
              </a:rPr>
              <a:t>in den historischen Wissenschaften</a:t>
            </a:r>
            <a:br>
              <a:rPr lang="en" sz="2400">
                <a:solidFill>
                  <a:schemeClr val="dk2"/>
                </a:solidFill>
                <a:latin typeface="EB Garamond"/>
                <a:ea typeface="EB Garamond"/>
                <a:cs typeface="EB Garamond"/>
                <a:sym typeface="EB Garamond"/>
              </a:rPr>
            </a:br>
            <a:endParaRPr sz="2400">
              <a:solidFill>
                <a:schemeClr val="dk2"/>
              </a:solidFill>
              <a:latin typeface="EB Garamond"/>
              <a:ea typeface="EB Garamond"/>
              <a:cs typeface="EB Garamond"/>
              <a:sym typeface="EB Garamond"/>
            </a:endParaRPr>
          </a:p>
        </p:txBody>
      </p:sp>
      <p:sp>
        <p:nvSpPr>
          <p:cNvPr id="67" name="Google Shape;67;p16"/>
          <p:cNvSpPr txBox="1">
            <a:spLocks noGrp="1"/>
          </p:cNvSpPr>
          <p:nvPr>
            <p:ph type="subTitle" idx="1"/>
          </p:nvPr>
        </p:nvSpPr>
        <p:spPr>
          <a:xfrm>
            <a:off x="311700" y="4047850"/>
            <a:ext cx="8520600" cy="792600"/>
          </a:xfrm>
          <a:prstGeom prst="rect">
            <a:avLst/>
          </a:prstGeom>
        </p:spPr>
        <p:txBody>
          <a:bodyPr spcFirstLastPara="1" wrap="square" lIns="91425" tIns="91425" rIns="91425" bIns="91425" anchor="t" anchorCtr="0">
            <a:normAutofit/>
          </a:bodyPr>
          <a:lstStyle/>
          <a:p>
            <a:pPr marL="0" lvl="0" indent="0" algn="ctr" rtl="0">
              <a:lnSpc>
                <a:spcPct val="125000"/>
              </a:lnSpc>
              <a:spcBef>
                <a:spcPts val="0"/>
              </a:spcBef>
              <a:spcAft>
                <a:spcPts val="0"/>
              </a:spcAft>
              <a:buClr>
                <a:schemeClr val="dk1"/>
              </a:buClr>
              <a:buSzPts val="1100"/>
              <a:buFont typeface="Arial"/>
              <a:buNone/>
            </a:pPr>
            <a:r>
              <a:rPr lang="en" sz="1450">
                <a:latin typeface="EB Garamond"/>
                <a:ea typeface="EB Garamond"/>
                <a:cs typeface="EB Garamond"/>
                <a:sym typeface="EB Garamond"/>
              </a:rPr>
              <a:t>Clemens Neudecker | Staatsbibliothek zu Berlin - Preußischer Kulturbesitz</a:t>
            </a:r>
            <a:endParaRPr sz="1450">
              <a:latin typeface="EB Garamond"/>
              <a:ea typeface="EB Garamond"/>
              <a:cs typeface="EB Garamond"/>
              <a:sym typeface="EB Garamond"/>
            </a:endParaRPr>
          </a:p>
          <a:p>
            <a:pPr marL="0" lvl="0" indent="0" algn="ctr" rtl="0">
              <a:lnSpc>
                <a:spcPct val="125000"/>
              </a:lnSpc>
              <a:spcBef>
                <a:spcPts val="0"/>
              </a:spcBef>
              <a:spcAft>
                <a:spcPts val="0"/>
              </a:spcAft>
              <a:buNone/>
            </a:pPr>
            <a:r>
              <a:rPr lang="en" sz="1450">
                <a:latin typeface="EB Garamond"/>
                <a:ea typeface="EB Garamond"/>
                <a:cs typeface="EB Garamond"/>
                <a:sym typeface="EB Garamond"/>
              </a:rPr>
              <a:t>24. September 2024 | Workshop: Onomastik und Prosopographie im Digitalen Zeitalter</a:t>
            </a:r>
            <a:endParaRPr sz="1450">
              <a:latin typeface="EB Garamond"/>
              <a:ea typeface="EB Garamond"/>
              <a:cs typeface="EB Garamond"/>
              <a:sym typeface="EB Garamond"/>
            </a:endParaRPr>
          </a:p>
        </p:txBody>
      </p:sp>
      <p:pic>
        <p:nvPicPr>
          <p:cNvPr id="68" name="Google Shape;68;p16"/>
          <p:cNvPicPr preferRelativeResize="0"/>
          <p:nvPr/>
        </p:nvPicPr>
        <p:blipFill>
          <a:blip r:embed="rId3">
            <a:alphaModFix/>
          </a:blip>
          <a:stretch>
            <a:fillRect/>
          </a:stretch>
        </p:blipFill>
        <p:spPr>
          <a:xfrm>
            <a:off x="0" y="5"/>
            <a:ext cx="9144000" cy="168749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27"/>
        <p:cNvGrpSpPr/>
        <p:nvPr/>
      </p:nvGrpSpPr>
      <p:grpSpPr>
        <a:xfrm>
          <a:off x="0" y="0"/>
          <a:ext cx="0" cy="0"/>
          <a:chOff x="0" y="0"/>
          <a:chExt cx="0" cy="0"/>
        </a:xfrm>
      </p:grpSpPr>
      <p:sp>
        <p:nvSpPr>
          <p:cNvPr id="128" name="Google Shape;128;p2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SzPts val="990"/>
              <a:buNone/>
            </a:pPr>
            <a:r>
              <a:rPr lang="en" sz="2420">
                <a:latin typeface="EB Garamond"/>
                <a:ea typeface="EB Garamond"/>
                <a:cs typeface="EB Garamond"/>
                <a:sym typeface="EB Garamond"/>
              </a:rPr>
              <a:t>Historische Netzwerkanalyse (SoNAR)</a:t>
            </a:r>
            <a:endParaRPr sz="2420">
              <a:latin typeface="EB Garamond"/>
              <a:ea typeface="EB Garamond"/>
              <a:cs typeface="EB Garamond"/>
              <a:sym typeface="EB Garamond"/>
            </a:endParaRPr>
          </a:p>
        </p:txBody>
      </p:sp>
      <p:sp>
        <p:nvSpPr>
          <p:cNvPr id="129" name="Google Shape;129;p2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130" name="Google Shape;130;p25"/>
          <p:cNvPicPr preferRelativeResize="0"/>
          <p:nvPr/>
        </p:nvPicPr>
        <p:blipFill>
          <a:blip r:embed="rId3">
            <a:alphaModFix/>
          </a:blip>
          <a:stretch>
            <a:fillRect/>
          </a:stretch>
        </p:blipFill>
        <p:spPr>
          <a:xfrm>
            <a:off x="0" y="2402093"/>
            <a:ext cx="9144003" cy="2741415"/>
          </a:xfrm>
          <a:prstGeom prst="rect">
            <a:avLst/>
          </a:prstGeom>
          <a:noFill/>
          <a:ln>
            <a:noFill/>
          </a:ln>
        </p:spPr>
      </p:pic>
      <p:pic>
        <p:nvPicPr>
          <p:cNvPr id="131" name="Google Shape;131;p25"/>
          <p:cNvPicPr preferRelativeResize="0"/>
          <p:nvPr/>
        </p:nvPicPr>
        <p:blipFill>
          <a:blip r:embed="rId4">
            <a:alphaModFix/>
          </a:blip>
          <a:stretch>
            <a:fillRect/>
          </a:stretch>
        </p:blipFill>
        <p:spPr>
          <a:xfrm>
            <a:off x="0" y="1152468"/>
            <a:ext cx="9144003" cy="274141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35"/>
        <p:cNvGrpSpPr/>
        <p:nvPr/>
      </p:nvGrpSpPr>
      <p:grpSpPr>
        <a:xfrm>
          <a:off x="0" y="0"/>
          <a:ext cx="0" cy="0"/>
          <a:chOff x="0" y="0"/>
          <a:chExt cx="0" cy="0"/>
        </a:xfrm>
      </p:grpSpPr>
      <p:sp>
        <p:nvSpPr>
          <p:cNvPr id="136" name="Google Shape;136;p2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SzPts val="990"/>
              <a:buNone/>
            </a:pPr>
            <a:r>
              <a:rPr lang="en" sz="2420">
                <a:latin typeface="EB Garamond"/>
                <a:ea typeface="EB Garamond"/>
                <a:cs typeface="EB Garamond"/>
                <a:sym typeface="EB Garamond"/>
              </a:rPr>
              <a:t>Zeitungsdigitalisierung (impresso)</a:t>
            </a:r>
            <a:endParaRPr sz="2420">
              <a:latin typeface="EB Garamond"/>
              <a:ea typeface="EB Garamond"/>
              <a:cs typeface="EB Garamond"/>
              <a:sym typeface="EB Garamond"/>
            </a:endParaRPr>
          </a:p>
        </p:txBody>
      </p:sp>
      <p:sp>
        <p:nvSpPr>
          <p:cNvPr id="137" name="Google Shape;137;p2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138" name="Google Shape;138;p26"/>
          <p:cNvPicPr preferRelativeResize="0"/>
          <p:nvPr/>
        </p:nvPicPr>
        <p:blipFill>
          <a:blip r:embed="rId3">
            <a:alphaModFix/>
          </a:blip>
          <a:stretch>
            <a:fillRect/>
          </a:stretch>
        </p:blipFill>
        <p:spPr>
          <a:xfrm>
            <a:off x="0" y="1098350"/>
            <a:ext cx="4109377" cy="4045152"/>
          </a:xfrm>
          <a:prstGeom prst="rect">
            <a:avLst/>
          </a:prstGeom>
          <a:noFill/>
          <a:ln>
            <a:noFill/>
          </a:ln>
        </p:spPr>
      </p:pic>
      <p:pic>
        <p:nvPicPr>
          <p:cNvPr id="139" name="Google Shape;139;p26"/>
          <p:cNvPicPr preferRelativeResize="0"/>
          <p:nvPr/>
        </p:nvPicPr>
        <p:blipFill>
          <a:blip r:embed="rId4">
            <a:alphaModFix/>
          </a:blip>
          <a:stretch>
            <a:fillRect/>
          </a:stretch>
        </p:blipFill>
        <p:spPr>
          <a:xfrm>
            <a:off x="4109375" y="1563475"/>
            <a:ext cx="5016450" cy="3172849"/>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43"/>
        <p:cNvGrpSpPr/>
        <p:nvPr/>
      </p:nvGrpSpPr>
      <p:grpSpPr>
        <a:xfrm>
          <a:off x="0" y="0"/>
          <a:ext cx="0" cy="0"/>
          <a:chOff x="0" y="0"/>
          <a:chExt cx="0" cy="0"/>
        </a:xfrm>
      </p:grpSpPr>
      <p:sp>
        <p:nvSpPr>
          <p:cNvPr id="144" name="Google Shape;144;p27"/>
          <p:cNvSpPr txBox="1">
            <a:spLocks noGrp="1"/>
          </p:cNvSpPr>
          <p:nvPr>
            <p:ph type="ctrTitle"/>
          </p:nvPr>
        </p:nvSpPr>
        <p:spPr>
          <a:xfrm>
            <a:off x="190800" y="679175"/>
            <a:ext cx="5901900" cy="30525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3000">
                <a:latin typeface="EB Garamond"/>
                <a:ea typeface="EB Garamond"/>
                <a:cs typeface="EB Garamond"/>
                <a:sym typeface="EB Garamond"/>
              </a:rPr>
              <a:t>Überhaupt hat der Fortschritt </a:t>
            </a:r>
            <a:br>
              <a:rPr lang="en" sz="3000">
                <a:latin typeface="EB Garamond"/>
                <a:ea typeface="EB Garamond"/>
                <a:cs typeface="EB Garamond"/>
                <a:sym typeface="EB Garamond"/>
              </a:rPr>
            </a:br>
            <a:r>
              <a:rPr lang="en" sz="3000">
                <a:latin typeface="EB Garamond"/>
                <a:ea typeface="EB Garamond"/>
                <a:cs typeface="EB Garamond"/>
                <a:sym typeface="EB Garamond"/>
              </a:rPr>
              <a:t>das an sich, </a:t>
            </a:r>
            <a:br>
              <a:rPr lang="en" sz="3000">
                <a:latin typeface="EB Garamond"/>
                <a:ea typeface="EB Garamond"/>
                <a:cs typeface="EB Garamond"/>
                <a:sym typeface="EB Garamond"/>
              </a:rPr>
            </a:br>
            <a:r>
              <a:rPr lang="en" sz="3000">
                <a:latin typeface="EB Garamond"/>
                <a:ea typeface="EB Garamond"/>
                <a:cs typeface="EB Garamond"/>
                <a:sym typeface="EB Garamond"/>
              </a:rPr>
              <a:t>daß er viel größer ausschaut, </a:t>
            </a:r>
            <a:br>
              <a:rPr lang="en" sz="3000">
                <a:latin typeface="EB Garamond"/>
                <a:ea typeface="EB Garamond"/>
                <a:cs typeface="EB Garamond"/>
                <a:sym typeface="EB Garamond"/>
              </a:rPr>
            </a:br>
            <a:r>
              <a:rPr lang="en" sz="3000">
                <a:latin typeface="EB Garamond"/>
                <a:ea typeface="EB Garamond"/>
                <a:cs typeface="EB Garamond"/>
                <a:sym typeface="EB Garamond"/>
              </a:rPr>
              <a:t>als er wirklich ist. </a:t>
            </a:r>
            <a:br>
              <a:rPr lang="en" sz="3000">
                <a:latin typeface="EB Garamond"/>
                <a:ea typeface="EB Garamond"/>
                <a:cs typeface="EB Garamond"/>
                <a:sym typeface="EB Garamond"/>
              </a:rPr>
            </a:br>
            <a:endParaRPr sz="3000">
              <a:latin typeface="EB Garamond"/>
              <a:ea typeface="EB Garamond"/>
              <a:cs typeface="EB Garamond"/>
              <a:sym typeface="EB Garamond"/>
            </a:endParaRPr>
          </a:p>
          <a:p>
            <a:pPr marL="914400" lvl="0" indent="457200" algn="l" rtl="0">
              <a:spcBef>
                <a:spcPts val="0"/>
              </a:spcBef>
              <a:spcAft>
                <a:spcPts val="0"/>
              </a:spcAft>
              <a:buNone/>
            </a:pPr>
            <a:r>
              <a:rPr lang="en" sz="3000">
                <a:latin typeface="EB Garamond"/>
                <a:ea typeface="EB Garamond"/>
                <a:cs typeface="EB Garamond"/>
                <a:sym typeface="EB Garamond"/>
              </a:rPr>
              <a:t>Johann Nestroy</a:t>
            </a:r>
            <a:endParaRPr sz="3000">
              <a:latin typeface="EB Garamond"/>
              <a:ea typeface="EB Garamond"/>
              <a:cs typeface="EB Garamond"/>
              <a:sym typeface="EB Garamond"/>
            </a:endParaRPr>
          </a:p>
        </p:txBody>
      </p:sp>
      <p:pic>
        <p:nvPicPr>
          <p:cNvPr id="145" name="Google Shape;145;p27"/>
          <p:cNvPicPr preferRelativeResize="0"/>
          <p:nvPr/>
        </p:nvPicPr>
        <p:blipFill>
          <a:blip r:embed="rId3">
            <a:alphaModFix/>
          </a:blip>
          <a:stretch>
            <a:fillRect/>
          </a:stretch>
        </p:blipFill>
        <p:spPr>
          <a:xfrm>
            <a:off x="6183400" y="679175"/>
            <a:ext cx="2630750" cy="35647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50"/>
        <p:cNvGrpSpPr/>
        <p:nvPr/>
      </p:nvGrpSpPr>
      <p:grpSpPr>
        <a:xfrm>
          <a:off x="0" y="0"/>
          <a:ext cx="0" cy="0"/>
          <a:chOff x="0" y="0"/>
          <a:chExt cx="0" cy="0"/>
        </a:xfrm>
      </p:grpSpPr>
      <p:sp>
        <p:nvSpPr>
          <p:cNvPr id="151" name="Google Shape;151;p28"/>
          <p:cNvSpPr txBox="1">
            <a:spLocks noGrp="1"/>
          </p:cNvSpPr>
          <p:nvPr>
            <p:ph type="body" idx="1"/>
          </p:nvPr>
        </p:nvSpPr>
        <p:spPr>
          <a:xfrm>
            <a:off x="540000" y="1215000"/>
            <a:ext cx="8100000" cy="3240000"/>
          </a:xfrm>
          <a:prstGeom prst="rect">
            <a:avLst/>
          </a:prstGeom>
          <a:noFill/>
          <a:ln>
            <a:noFill/>
          </a:ln>
        </p:spPr>
        <p:txBody>
          <a:bodyPr spcFirstLastPara="1" wrap="square" lIns="0" tIns="0" rIns="0" bIns="0" anchor="t" anchorCtr="0">
            <a:noAutofit/>
          </a:bodyPr>
          <a:lstStyle/>
          <a:p>
            <a:pPr marL="215900" lvl="0" indent="-228600" algn="l" rtl="0">
              <a:lnSpc>
                <a:spcPct val="110000"/>
              </a:lnSpc>
              <a:spcBef>
                <a:spcPts val="0"/>
              </a:spcBef>
              <a:spcAft>
                <a:spcPts val="0"/>
              </a:spcAft>
              <a:buClr>
                <a:schemeClr val="dk1"/>
              </a:buClr>
              <a:buSzPts val="1400"/>
              <a:buFont typeface="EB Garamond"/>
              <a:buChar char="▪"/>
            </a:pPr>
            <a:r>
              <a:rPr lang="en" sz="1400">
                <a:latin typeface="EB Garamond"/>
                <a:ea typeface="EB Garamond"/>
                <a:cs typeface="EB Garamond"/>
                <a:sym typeface="EB Garamond"/>
              </a:rPr>
              <a:t>Beispiel: Maschinelle Übersetzung</a:t>
            </a:r>
            <a:endParaRPr sz="1400">
              <a:latin typeface="EB Garamond"/>
              <a:ea typeface="EB Garamond"/>
              <a:cs typeface="EB Garamond"/>
              <a:sym typeface="EB Garamond"/>
            </a:endParaRPr>
          </a:p>
          <a:p>
            <a:pPr marL="215900" lvl="0" indent="-139700" algn="l" rtl="0">
              <a:lnSpc>
                <a:spcPct val="110000"/>
              </a:lnSpc>
              <a:spcBef>
                <a:spcPts val="800"/>
              </a:spcBef>
              <a:spcAft>
                <a:spcPts val="0"/>
              </a:spcAft>
              <a:buClr>
                <a:schemeClr val="dk1"/>
              </a:buClr>
              <a:buSzPts val="1200"/>
              <a:buFont typeface="Noto Sans Symbols"/>
              <a:buNone/>
            </a:pPr>
            <a:endParaRPr sz="1400">
              <a:latin typeface="EB Garamond"/>
              <a:ea typeface="EB Garamond"/>
              <a:cs typeface="EB Garamond"/>
              <a:sym typeface="EB Garamond"/>
            </a:endParaRPr>
          </a:p>
          <a:p>
            <a:pPr marL="215900" lvl="0" indent="-139700" algn="l" rtl="0">
              <a:lnSpc>
                <a:spcPct val="110000"/>
              </a:lnSpc>
              <a:spcBef>
                <a:spcPts val="800"/>
              </a:spcBef>
              <a:spcAft>
                <a:spcPts val="0"/>
              </a:spcAft>
              <a:buClr>
                <a:schemeClr val="dk1"/>
              </a:buClr>
              <a:buSzPts val="1200"/>
              <a:buFont typeface="Noto Sans Symbols"/>
              <a:buNone/>
            </a:pPr>
            <a:endParaRPr sz="1400">
              <a:latin typeface="EB Garamond"/>
              <a:ea typeface="EB Garamond"/>
              <a:cs typeface="EB Garamond"/>
              <a:sym typeface="EB Garamond"/>
            </a:endParaRPr>
          </a:p>
          <a:p>
            <a:pPr marL="215900" lvl="0" indent="-139700" algn="l" rtl="0">
              <a:lnSpc>
                <a:spcPct val="110000"/>
              </a:lnSpc>
              <a:spcBef>
                <a:spcPts val="800"/>
              </a:spcBef>
              <a:spcAft>
                <a:spcPts val="0"/>
              </a:spcAft>
              <a:buClr>
                <a:schemeClr val="dk1"/>
              </a:buClr>
              <a:buSzPts val="1200"/>
              <a:buFont typeface="Noto Sans Symbols"/>
              <a:buNone/>
            </a:pPr>
            <a:endParaRPr sz="1400">
              <a:latin typeface="EB Garamond"/>
              <a:ea typeface="EB Garamond"/>
              <a:cs typeface="EB Garamond"/>
              <a:sym typeface="EB Garamond"/>
            </a:endParaRPr>
          </a:p>
          <a:p>
            <a:pPr marL="215900" lvl="0" indent="-139700" algn="l" rtl="0">
              <a:lnSpc>
                <a:spcPct val="110000"/>
              </a:lnSpc>
              <a:spcBef>
                <a:spcPts val="800"/>
              </a:spcBef>
              <a:spcAft>
                <a:spcPts val="0"/>
              </a:spcAft>
              <a:buClr>
                <a:schemeClr val="dk1"/>
              </a:buClr>
              <a:buSzPts val="1200"/>
              <a:buFont typeface="Noto Sans Symbols"/>
              <a:buNone/>
            </a:pPr>
            <a:endParaRPr sz="1400">
              <a:latin typeface="EB Garamond"/>
              <a:ea typeface="EB Garamond"/>
              <a:cs typeface="EB Garamond"/>
              <a:sym typeface="EB Garamond"/>
            </a:endParaRPr>
          </a:p>
          <a:p>
            <a:pPr marL="215900" lvl="0" indent="-139700" algn="l" rtl="0">
              <a:lnSpc>
                <a:spcPct val="110000"/>
              </a:lnSpc>
              <a:spcBef>
                <a:spcPts val="800"/>
              </a:spcBef>
              <a:spcAft>
                <a:spcPts val="0"/>
              </a:spcAft>
              <a:buClr>
                <a:schemeClr val="dk1"/>
              </a:buClr>
              <a:buSzPts val="1200"/>
              <a:buFont typeface="Noto Sans Symbols"/>
              <a:buNone/>
            </a:pPr>
            <a:endParaRPr sz="1400">
              <a:latin typeface="EB Garamond"/>
              <a:ea typeface="EB Garamond"/>
              <a:cs typeface="EB Garamond"/>
              <a:sym typeface="EB Garamond"/>
            </a:endParaRPr>
          </a:p>
          <a:p>
            <a:pPr marL="215900" lvl="0" indent="-139700" algn="l" rtl="0">
              <a:lnSpc>
                <a:spcPct val="110000"/>
              </a:lnSpc>
              <a:spcBef>
                <a:spcPts val="800"/>
              </a:spcBef>
              <a:spcAft>
                <a:spcPts val="0"/>
              </a:spcAft>
              <a:buClr>
                <a:schemeClr val="dk1"/>
              </a:buClr>
              <a:buSzPts val="1200"/>
              <a:buFont typeface="Noto Sans Symbols"/>
              <a:buNone/>
            </a:pPr>
            <a:endParaRPr sz="1400">
              <a:latin typeface="EB Garamond"/>
              <a:ea typeface="EB Garamond"/>
              <a:cs typeface="EB Garamond"/>
              <a:sym typeface="EB Garamond"/>
            </a:endParaRPr>
          </a:p>
          <a:p>
            <a:pPr marL="215900" lvl="0" indent="-139700" algn="l" rtl="0">
              <a:lnSpc>
                <a:spcPct val="110000"/>
              </a:lnSpc>
              <a:spcBef>
                <a:spcPts val="800"/>
              </a:spcBef>
              <a:spcAft>
                <a:spcPts val="0"/>
              </a:spcAft>
              <a:buClr>
                <a:schemeClr val="dk1"/>
              </a:buClr>
              <a:buSzPts val="1200"/>
              <a:buFont typeface="Noto Sans Symbols"/>
              <a:buNone/>
            </a:pPr>
            <a:endParaRPr sz="1400">
              <a:latin typeface="EB Garamond"/>
              <a:ea typeface="EB Garamond"/>
              <a:cs typeface="EB Garamond"/>
              <a:sym typeface="EB Garamond"/>
            </a:endParaRPr>
          </a:p>
          <a:p>
            <a:pPr marL="0" lvl="0" indent="0" algn="l" rtl="0">
              <a:lnSpc>
                <a:spcPct val="110000"/>
              </a:lnSpc>
              <a:spcBef>
                <a:spcPts val="800"/>
              </a:spcBef>
              <a:spcAft>
                <a:spcPts val="0"/>
              </a:spcAft>
              <a:buClr>
                <a:schemeClr val="dk1"/>
              </a:buClr>
              <a:buSzPts val="1200"/>
              <a:buFont typeface="Noto Sans Symbols"/>
              <a:buNone/>
            </a:pPr>
            <a:endParaRPr sz="1400">
              <a:latin typeface="EB Garamond"/>
              <a:ea typeface="EB Garamond"/>
              <a:cs typeface="EB Garamond"/>
              <a:sym typeface="EB Garamond"/>
            </a:endParaRPr>
          </a:p>
          <a:p>
            <a:pPr marL="215900" lvl="0" indent="-228600" algn="l" rtl="0">
              <a:lnSpc>
                <a:spcPct val="110000"/>
              </a:lnSpc>
              <a:spcBef>
                <a:spcPts val="800"/>
              </a:spcBef>
              <a:spcAft>
                <a:spcPts val="1200"/>
              </a:spcAft>
              <a:buClr>
                <a:schemeClr val="dk1"/>
              </a:buClr>
              <a:buSzPts val="1400"/>
              <a:buFont typeface="EB Garamond"/>
              <a:buChar char="▪"/>
            </a:pPr>
            <a:r>
              <a:rPr lang="en" sz="1400">
                <a:latin typeface="EB Garamond"/>
                <a:ea typeface="EB Garamond"/>
                <a:cs typeface="EB Garamond"/>
                <a:sym typeface="EB Garamond"/>
              </a:rPr>
              <a:t>Context is king</a:t>
            </a:r>
            <a:endParaRPr sz="1400">
              <a:latin typeface="EB Garamond"/>
              <a:ea typeface="EB Garamond"/>
              <a:cs typeface="EB Garamond"/>
              <a:sym typeface="EB Garamond"/>
            </a:endParaRPr>
          </a:p>
        </p:txBody>
      </p:sp>
      <p:pic>
        <p:nvPicPr>
          <p:cNvPr id="152" name="Google Shape;152;p28"/>
          <p:cNvPicPr preferRelativeResize="0"/>
          <p:nvPr/>
        </p:nvPicPr>
        <p:blipFill rotWithShape="1">
          <a:blip r:embed="rId3">
            <a:alphaModFix/>
          </a:blip>
          <a:srcRect/>
          <a:stretch/>
        </p:blipFill>
        <p:spPr>
          <a:xfrm>
            <a:off x="744593" y="1648494"/>
            <a:ext cx="7654814" cy="2280006"/>
          </a:xfrm>
          <a:prstGeom prst="rect">
            <a:avLst/>
          </a:prstGeom>
          <a:noFill/>
          <a:ln>
            <a:noFill/>
          </a:ln>
        </p:spPr>
      </p:pic>
      <p:sp>
        <p:nvSpPr>
          <p:cNvPr id="153" name="Google Shape;153;p28"/>
          <p:cNvSpPr txBox="1"/>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p>
            <a:pPr marL="0" lvl="0" indent="0" algn="l" rtl="0">
              <a:spcBef>
                <a:spcPts val="0"/>
              </a:spcBef>
              <a:spcAft>
                <a:spcPts val="0"/>
              </a:spcAft>
              <a:buNone/>
            </a:pPr>
            <a:r>
              <a:rPr lang="en" sz="2420">
                <a:solidFill>
                  <a:srgbClr val="000000"/>
                </a:solidFill>
                <a:latin typeface="EB Garamond"/>
                <a:ea typeface="EB Garamond"/>
                <a:cs typeface="EB Garamond"/>
                <a:sym typeface="EB Garamond"/>
              </a:rPr>
              <a:t>Was </a:t>
            </a:r>
            <a:r>
              <a:rPr lang="en" sz="2420">
                <a:latin typeface="EB Garamond"/>
                <a:ea typeface="EB Garamond"/>
                <a:cs typeface="EB Garamond"/>
                <a:sym typeface="EB Garamond"/>
              </a:rPr>
              <a:t>kann </a:t>
            </a:r>
            <a:r>
              <a:rPr lang="en" sz="2420">
                <a:solidFill>
                  <a:srgbClr val="000000"/>
                </a:solidFill>
                <a:latin typeface="EB Garamond"/>
                <a:ea typeface="EB Garamond"/>
                <a:cs typeface="EB Garamond"/>
                <a:sym typeface="EB Garamond"/>
              </a:rPr>
              <a:t>KI?</a:t>
            </a:r>
            <a:endParaRPr sz="2420">
              <a:solidFill>
                <a:srgbClr val="000000"/>
              </a:solidFill>
              <a:latin typeface="EB Garamond"/>
              <a:ea typeface="EB Garamond"/>
              <a:cs typeface="EB Garamond"/>
              <a:sym typeface="EB Garamon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57"/>
        <p:cNvGrpSpPr/>
        <p:nvPr/>
      </p:nvGrpSpPr>
      <p:grpSpPr>
        <a:xfrm>
          <a:off x="0" y="0"/>
          <a:ext cx="0" cy="0"/>
          <a:chOff x="0" y="0"/>
          <a:chExt cx="0" cy="0"/>
        </a:xfrm>
      </p:grpSpPr>
      <p:sp>
        <p:nvSpPr>
          <p:cNvPr id="158" name="Google Shape;158;p2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SzPts val="990"/>
              <a:buNone/>
            </a:pPr>
            <a:r>
              <a:rPr lang="en" sz="2420">
                <a:latin typeface="EB Garamond"/>
                <a:ea typeface="EB Garamond"/>
                <a:cs typeface="EB Garamond"/>
                <a:sym typeface="EB Garamond"/>
              </a:rPr>
              <a:t>Was kann KI?</a:t>
            </a:r>
            <a:endParaRPr sz="2420">
              <a:latin typeface="EB Garamond"/>
              <a:ea typeface="EB Garamond"/>
              <a:cs typeface="EB Garamond"/>
              <a:sym typeface="EB Garamond"/>
            </a:endParaRPr>
          </a:p>
        </p:txBody>
      </p:sp>
      <p:sp>
        <p:nvSpPr>
          <p:cNvPr id="159" name="Google Shape;159;p29"/>
          <p:cNvSpPr txBox="1">
            <a:spLocks noGrp="1"/>
          </p:cNvSpPr>
          <p:nvPr>
            <p:ph type="body" idx="1"/>
          </p:nvPr>
        </p:nvSpPr>
        <p:spPr>
          <a:xfrm>
            <a:off x="311700" y="1152475"/>
            <a:ext cx="4740600" cy="2432100"/>
          </a:xfrm>
          <a:prstGeom prst="rect">
            <a:avLst/>
          </a:prstGeom>
        </p:spPr>
        <p:txBody>
          <a:bodyPr spcFirstLastPara="1" wrap="square" lIns="91425" tIns="91425" rIns="91425" bIns="91425" anchor="t" anchorCtr="0">
            <a:noAutofit/>
          </a:bodyPr>
          <a:lstStyle/>
          <a:p>
            <a:pPr marL="457200" lvl="0" indent="-317500" algn="l" rtl="0">
              <a:spcBef>
                <a:spcPts val="0"/>
              </a:spcBef>
              <a:spcAft>
                <a:spcPts val="0"/>
              </a:spcAft>
              <a:buSzPts val="1400"/>
              <a:buFont typeface="EB Garamond"/>
              <a:buChar char="●"/>
            </a:pPr>
            <a:r>
              <a:rPr lang="en" sz="1400">
                <a:latin typeface="EB Garamond"/>
                <a:ea typeface="EB Garamond"/>
                <a:cs typeface="EB Garamond"/>
                <a:sym typeface="EB Garamond"/>
              </a:rPr>
              <a:t>Paglen und Crawford: Excavating.ai - Analyse der Bilder und Label in ImageNet (2019)</a:t>
            </a:r>
            <a:endParaRPr sz="1400">
              <a:latin typeface="EB Garamond"/>
              <a:ea typeface="EB Garamond"/>
              <a:cs typeface="EB Garamond"/>
              <a:sym typeface="EB Garamond"/>
            </a:endParaRPr>
          </a:p>
          <a:p>
            <a:pPr marL="457200" lvl="0" indent="-317500" algn="l" rtl="0">
              <a:spcBef>
                <a:spcPts val="0"/>
              </a:spcBef>
              <a:spcAft>
                <a:spcPts val="0"/>
              </a:spcAft>
              <a:buSzPts val="1400"/>
              <a:buFont typeface="EB Garamond"/>
              <a:buChar char="●"/>
            </a:pPr>
            <a:r>
              <a:rPr lang="en" sz="1400">
                <a:latin typeface="EB Garamond"/>
                <a:ea typeface="EB Garamond"/>
                <a:cs typeface="EB Garamond"/>
                <a:sym typeface="EB Garamond"/>
              </a:rPr>
              <a:t>„ImageNet Roulette“ lässt Sie ein Selfie hochladen und klassifiziert es auf der Grundlage von ImageNet</a:t>
            </a:r>
            <a:endParaRPr sz="1400">
              <a:latin typeface="EB Garamond"/>
              <a:ea typeface="EB Garamond"/>
              <a:cs typeface="EB Garamond"/>
              <a:sym typeface="EB Garamond"/>
            </a:endParaRPr>
          </a:p>
          <a:p>
            <a:pPr marL="457200" lvl="0" indent="-317500" algn="l" rtl="0">
              <a:spcBef>
                <a:spcPts val="0"/>
              </a:spcBef>
              <a:spcAft>
                <a:spcPts val="0"/>
              </a:spcAft>
              <a:buSzPts val="1400"/>
              <a:buFont typeface="EB Garamond"/>
              <a:buChar char="●"/>
            </a:pPr>
            <a:r>
              <a:rPr lang="en" sz="1400">
                <a:latin typeface="EB Garamond"/>
                <a:ea typeface="EB Garamond"/>
                <a:cs typeface="EB Garamond"/>
                <a:sym typeface="EB Garamond"/>
              </a:rPr>
              <a:t>häufig beleidigende oder abwertende Aussagen</a:t>
            </a:r>
            <a:endParaRPr sz="1400">
              <a:latin typeface="EB Garamond"/>
              <a:ea typeface="EB Garamond"/>
              <a:cs typeface="EB Garamond"/>
              <a:sym typeface="EB Garamond"/>
            </a:endParaRPr>
          </a:p>
          <a:p>
            <a:pPr marL="457200" lvl="0" indent="-317500" algn="l" rtl="0">
              <a:spcBef>
                <a:spcPts val="0"/>
              </a:spcBef>
              <a:spcAft>
                <a:spcPts val="0"/>
              </a:spcAft>
              <a:buSzPts val="1400"/>
              <a:buFont typeface="EB Garamond"/>
              <a:buChar char="●"/>
            </a:pPr>
            <a:r>
              <a:rPr lang="en" sz="1400">
                <a:latin typeface="EB Garamond"/>
                <a:ea typeface="EB Garamond"/>
                <a:cs typeface="EB Garamond"/>
                <a:sym typeface="EB Garamond"/>
              </a:rPr>
              <a:t>Prabu und Birhane untersuchten ImageNet-Klassifikationen im Jahr 2020 ("Large vision datasets: Ein Pyrrhussieg für Computer Vision?") und finden viele schädliche Darstellungen von Frauen</a:t>
            </a:r>
            <a:endParaRPr sz="1400">
              <a:latin typeface="EB Garamond"/>
              <a:ea typeface="EB Garamond"/>
              <a:cs typeface="EB Garamond"/>
              <a:sym typeface="EB Garamond"/>
            </a:endParaRPr>
          </a:p>
        </p:txBody>
      </p:sp>
      <p:pic>
        <p:nvPicPr>
          <p:cNvPr id="160" name="Google Shape;160;p29"/>
          <p:cNvPicPr preferRelativeResize="0"/>
          <p:nvPr/>
        </p:nvPicPr>
        <p:blipFill>
          <a:blip r:embed="rId3">
            <a:alphaModFix/>
          </a:blip>
          <a:stretch>
            <a:fillRect/>
          </a:stretch>
        </p:blipFill>
        <p:spPr>
          <a:xfrm>
            <a:off x="5052200" y="1228525"/>
            <a:ext cx="3780101" cy="2520074"/>
          </a:xfrm>
          <a:prstGeom prst="rect">
            <a:avLst/>
          </a:prstGeom>
          <a:noFill/>
          <a:ln>
            <a:noFill/>
          </a:ln>
        </p:spPr>
      </p:pic>
      <p:sp>
        <p:nvSpPr>
          <p:cNvPr id="161" name="Google Shape;161;p29"/>
          <p:cNvSpPr txBox="1"/>
          <p:nvPr/>
        </p:nvSpPr>
        <p:spPr>
          <a:xfrm>
            <a:off x="5069500" y="3818775"/>
            <a:ext cx="3762900" cy="307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800">
                <a:solidFill>
                  <a:srgbClr val="212121"/>
                </a:solidFill>
                <a:latin typeface="EB Garamond"/>
                <a:ea typeface="EB Garamond"/>
                <a:cs typeface="EB Garamond"/>
                <a:sym typeface="EB Garamond"/>
              </a:rPr>
              <a:t>Ceci n'est pas une banane by Max Gruber | www.behance.net/maxgruber2</a:t>
            </a:r>
            <a:endParaRPr sz="800">
              <a:solidFill>
                <a:srgbClr val="212121"/>
              </a:solidFill>
              <a:latin typeface="EB Garamond"/>
              <a:ea typeface="EB Garamond"/>
              <a:cs typeface="EB Garamond"/>
              <a:sym typeface="EB Garamond"/>
            </a:endParaRPr>
          </a:p>
        </p:txBody>
      </p:sp>
      <p:pic>
        <p:nvPicPr>
          <p:cNvPr id="162" name="Google Shape;162;p29"/>
          <p:cNvPicPr preferRelativeResize="0"/>
          <p:nvPr/>
        </p:nvPicPr>
        <p:blipFill rotWithShape="1">
          <a:blip r:embed="rId4">
            <a:alphaModFix/>
          </a:blip>
          <a:srcRect l="2299" t="1513" r="1500" b="2663"/>
          <a:stretch/>
        </p:blipFill>
        <p:spPr>
          <a:xfrm>
            <a:off x="843950" y="3584575"/>
            <a:ext cx="971175" cy="1143376"/>
          </a:xfrm>
          <a:prstGeom prst="rect">
            <a:avLst/>
          </a:prstGeom>
          <a:noFill/>
          <a:ln>
            <a:noFill/>
          </a:ln>
        </p:spPr>
      </p:pic>
      <p:pic>
        <p:nvPicPr>
          <p:cNvPr id="163" name="Google Shape;163;p29"/>
          <p:cNvPicPr preferRelativeResize="0"/>
          <p:nvPr/>
        </p:nvPicPr>
        <p:blipFill>
          <a:blip r:embed="rId5">
            <a:alphaModFix/>
          </a:blip>
          <a:stretch>
            <a:fillRect/>
          </a:stretch>
        </p:blipFill>
        <p:spPr>
          <a:xfrm>
            <a:off x="1995325" y="3584575"/>
            <a:ext cx="853080" cy="1143375"/>
          </a:xfrm>
          <a:prstGeom prst="rect">
            <a:avLst/>
          </a:prstGeom>
          <a:noFill/>
          <a:ln>
            <a:noFill/>
          </a:ln>
        </p:spPr>
      </p:pic>
      <p:pic>
        <p:nvPicPr>
          <p:cNvPr id="164" name="Google Shape;164;p29"/>
          <p:cNvPicPr preferRelativeResize="0"/>
          <p:nvPr/>
        </p:nvPicPr>
        <p:blipFill>
          <a:blip r:embed="rId6">
            <a:alphaModFix/>
          </a:blip>
          <a:stretch>
            <a:fillRect/>
          </a:stretch>
        </p:blipFill>
        <p:spPr>
          <a:xfrm>
            <a:off x="3028600" y="3584575"/>
            <a:ext cx="786220" cy="1143375"/>
          </a:xfrm>
          <a:prstGeom prst="rect">
            <a:avLst/>
          </a:prstGeom>
          <a:noFill/>
          <a:ln>
            <a:noFill/>
          </a:ln>
        </p:spPr>
      </p:pic>
      <p:pic>
        <p:nvPicPr>
          <p:cNvPr id="165" name="Google Shape;165;p29"/>
          <p:cNvPicPr preferRelativeResize="0"/>
          <p:nvPr/>
        </p:nvPicPr>
        <p:blipFill rotWithShape="1">
          <a:blip r:embed="rId7">
            <a:alphaModFix/>
          </a:blip>
          <a:srcRect t="1516"/>
          <a:stretch/>
        </p:blipFill>
        <p:spPr>
          <a:xfrm>
            <a:off x="3995025" y="3601105"/>
            <a:ext cx="853075" cy="1126843"/>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69"/>
        <p:cNvGrpSpPr/>
        <p:nvPr/>
      </p:nvGrpSpPr>
      <p:grpSpPr>
        <a:xfrm>
          <a:off x="0" y="0"/>
          <a:ext cx="0" cy="0"/>
          <a:chOff x="0" y="0"/>
          <a:chExt cx="0" cy="0"/>
        </a:xfrm>
      </p:grpSpPr>
      <p:sp>
        <p:nvSpPr>
          <p:cNvPr id="170" name="Google Shape;170;p3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SzPts val="990"/>
              <a:buNone/>
            </a:pPr>
            <a:r>
              <a:rPr lang="en" sz="2420">
                <a:latin typeface="EB Garamond"/>
                <a:ea typeface="EB Garamond"/>
                <a:cs typeface="EB Garamond"/>
                <a:sym typeface="EB Garamond"/>
              </a:rPr>
              <a:t>Was kann KI?</a:t>
            </a:r>
            <a:endParaRPr sz="2420">
              <a:latin typeface="EB Garamond"/>
              <a:ea typeface="EB Garamond"/>
              <a:cs typeface="EB Garamond"/>
              <a:sym typeface="EB Garamond"/>
            </a:endParaRPr>
          </a:p>
        </p:txBody>
      </p:sp>
      <p:sp>
        <p:nvSpPr>
          <p:cNvPr id="171" name="Google Shape;171;p30"/>
          <p:cNvSpPr txBox="1">
            <a:spLocks noGrp="1"/>
          </p:cNvSpPr>
          <p:nvPr>
            <p:ph type="body" idx="1"/>
          </p:nvPr>
        </p:nvSpPr>
        <p:spPr>
          <a:xfrm>
            <a:off x="311700" y="1173800"/>
            <a:ext cx="8520600" cy="3416400"/>
          </a:xfrm>
          <a:prstGeom prst="rect">
            <a:avLst/>
          </a:prstGeom>
        </p:spPr>
        <p:txBody>
          <a:bodyPr spcFirstLastPara="1" wrap="square" lIns="91425" tIns="91425" rIns="91425" bIns="91425" anchor="t" anchorCtr="0">
            <a:normAutofit lnSpcReduction="20000"/>
          </a:bodyPr>
          <a:lstStyle/>
          <a:p>
            <a:pPr marL="0" lvl="0" indent="0" algn="l" rtl="0">
              <a:spcBef>
                <a:spcPts val="0"/>
              </a:spcBef>
              <a:spcAft>
                <a:spcPts val="0"/>
              </a:spcAft>
              <a:buNone/>
            </a:pPr>
            <a:endParaRPr>
              <a:latin typeface="EB Garamond"/>
              <a:ea typeface="EB Garamond"/>
              <a:cs typeface="EB Garamond"/>
              <a:sym typeface="EB Garamond"/>
            </a:endParaRPr>
          </a:p>
          <a:p>
            <a:pPr marL="0" lvl="0" indent="0" algn="l" rtl="0">
              <a:spcBef>
                <a:spcPts val="1200"/>
              </a:spcBef>
              <a:spcAft>
                <a:spcPts val="0"/>
              </a:spcAft>
              <a:buNone/>
            </a:pPr>
            <a:endParaRPr>
              <a:latin typeface="EB Garamond"/>
              <a:ea typeface="EB Garamond"/>
              <a:cs typeface="EB Garamond"/>
              <a:sym typeface="EB Garamond"/>
            </a:endParaRPr>
          </a:p>
          <a:p>
            <a:pPr marL="0" lvl="0" indent="0" algn="l" rtl="0">
              <a:spcBef>
                <a:spcPts val="1200"/>
              </a:spcBef>
              <a:spcAft>
                <a:spcPts val="0"/>
              </a:spcAft>
              <a:buNone/>
            </a:pPr>
            <a:endParaRPr>
              <a:latin typeface="EB Garamond"/>
              <a:ea typeface="EB Garamond"/>
              <a:cs typeface="EB Garamond"/>
              <a:sym typeface="EB Garamond"/>
            </a:endParaRPr>
          </a:p>
          <a:p>
            <a:pPr marL="0" lvl="0" indent="0" algn="l" rtl="0">
              <a:spcBef>
                <a:spcPts val="1200"/>
              </a:spcBef>
              <a:spcAft>
                <a:spcPts val="0"/>
              </a:spcAft>
              <a:buNone/>
            </a:pPr>
            <a:endParaRPr>
              <a:latin typeface="EB Garamond"/>
              <a:ea typeface="EB Garamond"/>
              <a:cs typeface="EB Garamond"/>
              <a:sym typeface="EB Garamond"/>
            </a:endParaRPr>
          </a:p>
          <a:p>
            <a:pPr marL="0" lvl="0" indent="0" algn="l" rtl="0">
              <a:spcBef>
                <a:spcPts val="1200"/>
              </a:spcBef>
              <a:spcAft>
                <a:spcPts val="0"/>
              </a:spcAft>
              <a:buNone/>
            </a:pPr>
            <a:endParaRPr>
              <a:latin typeface="EB Garamond"/>
              <a:ea typeface="EB Garamond"/>
              <a:cs typeface="EB Garamond"/>
              <a:sym typeface="EB Garamond"/>
            </a:endParaRPr>
          </a:p>
          <a:p>
            <a:pPr marL="0" lvl="0" indent="0" algn="l" rtl="0">
              <a:spcBef>
                <a:spcPts val="1200"/>
              </a:spcBef>
              <a:spcAft>
                <a:spcPts val="0"/>
              </a:spcAft>
              <a:buNone/>
            </a:pPr>
            <a:endParaRPr>
              <a:latin typeface="EB Garamond"/>
              <a:ea typeface="EB Garamond"/>
              <a:cs typeface="EB Garamond"/>
              <a:sym typeface="EB Garamond"/>
            </a:endParaRPr>
          </a:p>
          <a:p>
            <a:pPr marL="0" lvl="0" indent="0" algn="l" rtl="0">
              <a:spcBef>
                <a:spcPts val="1200"/>
              </a:spcBef>
              <a:spcAft>
                <a:spcPts val="0"/>
              </a:spcAft>
              <a:buNone/>
            </a:pPr>
            <a:endParaRPr>
              <a:latin typeface="EB Garamond"/>
              <a:ea typeface="EB Garamond"/>
              <a:cs typeface="EB Garamond"/>
              <a:sym typeface="EB Garamond"/>
            </a:endParaRPr>
          </a:p>
          <a:p>
            <a:pPr marL="1371600" lvl="0" indent="457200" algn="l" rtl="0">
              <a:spcBef>
                <a:spcPts val="1200"/>
              </a:spcBef>
              <a:spcAft>
                <a:spcPts val="1200"/>
              </a:spcAft>
              <a:buNone/>
            </a:pPr>
            <a:r>
              <a:rPr lang="en" sz="1000">
                <a:latin typeface="EB Garamond"/>
                <a:ea typeface="EB Garamond"/>
                <a:cs typeface="EB Garamond"/>
                <a:sym typeface="EB Garamond"/>
              </a:rPr>
              <a:t>https://crfm.stanford.edu/fmti/</a:t>
            </a:r>
            <a:endParaRPr sz="1000">
              <a:latin typeface="EB Garamond"/>
              <a:ea typeface="EB Garamond"/>
              <a:cs typeface="EB Garamond"/>
              <a:sym typeface="EB Garamond"/>
            </a:endParaRPr>
          </a:p>
        </p:txBody>
      </p:sp>
      <p:pic>
        <p:nvPicPr>
          <p:cNvPr id="172" name="Google Shape;172;p30"/>
          <p:cNvPicPr preferRelativeResize="0"/>
          <p:nvPr/>
        </p:nvPicPr>
        <p:blipFill>
          <a:blip r:embed="rId3">
            <a:alphaModFix/>
          </a:blip>
          <a:stretch>
            <a:fillRect/>
          </a:stretch>
        </p:blipFill>
        <p:spPr>
          <a:xfrm>
            <a:off x="5757750" y="1236975"/>
            <a:ext cx="2771253" cy="3275450"/>
          </a:xfrm>
          <a:prstGeom prst="rect">
            <a:avLst/>
          </a:prstGeom>
          <a:noFill/>
          <a:ln>
            <a:noFill/>
          </a:ln>
        </p:spPr>
      </p:pic>
      <p:sp>
        <p:nvSpPr>
          <p:cNvPr id="173" name="Google Shape;173;p30"/>
          <p:cNvSpPr txBox="1"/>
          <p:nvPr/>
        </p:nvSpPr>
        <p:spPr>
          <a:xfrm>
            <a:off x="5757750" y="4573650"/>
            <a:ext cx="26940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000">
                <a:solidFill>
                  <a:srgbClr val="212121"/>
                </a:solidFill>
                <a:latin typeface="EB Garamond"/>
                <a:ea typeface="EB Garamond"/>
                <a:cs typeface="EB Garamond"/>
                <a:sym typeface="EB Garamond"/>
              </a:rPr>
              <a:t>https://xkcd.com/1838/</a:t>
            </a:r>
            <a:endParaRPr sz="1000">
              <a:solidFill>
                <a:srgbClr val="212121"/>
              </a:solidFill>
              <a:latin typeface="EB Garamond"/>
              <a:ea typeface="EB Garamond"/>
              <a:cs typeface="EB Garamond"/>
              <a:sym typeface="EB Garamond"/>
            </a:endParaRPr>
          </a:p>
        </p:txBody>
      </p:sp>
      <p:pic>
        <p:nvPicPr>
          <p:cNvPr id="174" name="Google Shape;174;p30"/>
          <p:cNvPicPr preferRelativeResize="0"/>
          <p:nvPr/>
        </p:nvPicPr>
        <p:blipFill>
          <a:blip r:embed="rId4">
            <a:alphaModFix/>
          </a:blip>
          <a:stretch>
            <a:fillRect/>
          </a:stretch>
        </p:blipFill>
        <p:spPr>
          <a:xfrm>
            <a:off x="311700" y="1236975"/>
            <a:ext cx="5210476" cy="2771301"/>
          </a:xfrm>
          <a:prstGeom prst="rect">
            <a:avLst/>
          </a:prstGeom>
          <a:noFill/>
          <a:ln w="9525" cap="flat" cmpd="sng">
            <a:solidFill>
              <a:schemeClr val="dk2"/>
            </a:solidFill>
            <a:prstDash val="solid"/>
            <a:round/>
            <a:headEnd type="none" w="sm" len="sm"/>
            <a:tailEnd type="none" w="sm" len="sm"/>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78"/>
        <p:cNvGrpSpPr/>
        <p:nvPr/>
      </p:nvGrpSpPr>
      <p:grpSpPr>
        <a:xfrm>
          <a:off x="0" y="0"/>
          <a:ext cx="0" cy="0"/>
          <a:chOff x="0" y="0"/>
          <a:chExt cx="0" cy="0"/>
        </a:xfrm>
      </p:grpSpPr>
      <p:sp>
        <p:nvSpPr>
          <p:cNvPr id="179" name="Google Shape;179;p3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a:latin typeface="EB Garamond"/>
                <a:ea typeface="EB Garamond"/>
                <a:cs typeface="EB Garamond"/>
                <a:sym typeface="EB Garamond"/>
              </a:rPr>
              <a:t>Probleme der Trainingsdaten für KI Modelle</a:t>
            </a:r>
            <a:endParaRPr sz="2400">
              <a:latin typeface="EB Garamond"/>
              <a:ea typeface="EB Garamond"/>
              <a:cs typeface="EB Garamond"/>
              <a:sym typeface="EB Garamond"/>
            </a:endParaRPr>
          </a:p>
        </p:txBody>
      </p:sp>
      <p:sp>
        <p:nvSpPr>
          <p:cNvPr id="180" name="Google Shape;180;p31"/>
          <p:cNvSpPr txBox="1">
            <a:spLocks noGrp="1"/>
          </p:cNvSpPr>
          <p:nvPr>
            <p:ph type="body" idx="1"/>
          </p:nvPr>
        </p:nvSpPr>
        <p:spPr>
          <a:xfrm>
            <a:off x="311700" y="1152475"/>
            <a:ext cx="8487900" cy="3990900"/>
          </a:xfrm>
          <a:prstGeom prst="rect">
            <a:avLst/>
          </a:prstGeom>
        </p:spPr>
        <p:txBody>
          <a:bodyPr spcFirstLastPara="1" wrap="square" lIns="91425" tIns="91425" rIns="91425" bIns="91425" anchor="t" anchorCtr="0">
            <a:normAutofit/>
          </a:bodyPr>
          <a:lstStyle/>
          <a:p>
            <a:pPr marL="457200" lvl="0" indent="-304800" algn="l" rtl="0">
              <a:lnSpc>
                <a:spcPct val="105000"/>
              </a:lnSpc>
              <a:spcBef>
                <a:spcPts val="0"/>
              </a:spcBef>
              <a:spcAft>
                <a:spcPts val="0"/>
              </a:spcAft>
              <a:buSzPts val="1200"/>
              <a:buFont typeface="EB Garamond"/>
              <a:buChar char="●"/>
            </a:pPr>
            <a:r>
              <a:rPr lang="en" sz="1400" dirty="0">
                <a:latin typeface="EB Garamond"/>
                <a:ea typeface="EB Garamond"/>
                <a:cs typeface="EB Garamond"/>
                <a:sym typeface="EB Garamond"/>
              </a:rPr>
              <a:t>KI Modelle werden auf gigantischen Mengen von Daten vortrainiert - was wissen wir darüber?</a:t>
            </a:r>
            <a:endParaRPr sz="1600" dirty="0">
              <a:latin typeface="EB Garamond"/>
              <a:ea typeface="EB Garamond"/>
              <a:cs typeface="EB Garamond"/>
              <a:sym typeface="EB Garamond"/>
            </a:endParaRPr>
          </a:p>
          <a:p>
            <a:pPr marL="914400" lvl="1" indent="-304800" algn="l" rtl="0">
              <a:lnSpc>
                <a:spcPct val="105000"/>
              </a:lnSpc>
              <a:spcBef>
                <a:spcPts val="0"/>
              </a:spcBef>
              <a:spcAft>
                <a:spcPts val="0"/>
              </a:spcAft>
              <a:buSzPts val="1200"/>
              <a:buFont typeface="EB Garamond"/>
              <a:buChar char="○"/>
            </a:pPr>
            <a:r>
              <a:rPr lang="en" sz="1200" dirty="0">
                <a:latin typeface="EB Garamond"/>
                <a:ea typeface="EB Garamond"/>
                <a:cs typeface="EB Garamond"/>
                <a:sym typeface="EB Garamond"/>
              </a:rPr>
              <a:t>Welche Daten wurden zum Training verwendet und wo können diese eingesehen werden?</a:t>
            </a:r>
            <a:endParaRPr sz="1200" dirty="0">
              <a:latin typeface="EB Garamond"/>
              <a:ea typeface="EB Garamond"/>
              <a:cs typeface="EB Garamond"/>
              <a:sym typeface="EB Garamond"/>
            </a:endParaRPr>
          </a:p>
          <a:p>
            <a:pPr marL="914400" lvl="1" indent="-304800" algn="l" rtl="0">
              <a:lnSpc>
                <a:spcPct val="105000"/>
              </a:lnSpc>
              <a:spcBef>
                <a:spcPts val="0"/>
              </a:spcBef>
              <a:spcAft>
                <a:spcPts val="0"/>
              </a:spcAft>
              <a:buSzPts val="1200"/>
              <a:buFont typeface="EB Garamond"/>
              <a:buChar char="○"/>
            </a:pPr>
            <a:r>
              <a:rPr lang="en" sz="1200" dirty="0">
                <a:latin typeface="EB Garamond"/>
                <a:ea typeface="EB Garamond"/>
                <a:cs typeface="EB Garamond"/>
                <a:sym typeface="EB Garamond"/>
              </a:rPr>
              <a:t>Welche Qualitäts- und sonstigen Auswahlkriterien kamen dabei zur Anwendung?</a:t>
            </a:r>
            <a:endParaRPr sz="1200" dirty="0">
              <a:latin typeface="EB Garamond"/>
              <a:ea typeface="EB Garamond"/>
              <a:cs typeface="EB Garamond"/>
              <a:sym typeface="EB Garamond"/>
            </a:endParaRPr>
          </a:p>
          <a:p>
            <a:pPr marL="914400" lvl="1" indent="-304800" algn="l" rtl="0">
              <a:lnSpc>
                <a:spcPct val="105000"/>
              </a:lnSpc>
              <a:spcBef>
                <a:spcPts val="0"/>
              </a:spcBef>
              <a:spcAft>
                <a:spcPts val="0"/>
              </a:spcAft>
              <a:buSzPts val="1200"/>
              <a:buFont typeface="EB Garamond"/>
              <a:buChar char="○"/>
            </a:pPr>
            <a:r>
              <a:rPr lang="en" sz="1200" dirty="0">
                <a:latin typeface="EB Garamond"/>
                <a:ea typeface="EB Garamond"/>
                <a:cs typeface="EB Garamond"/>
                <a:sym typeface="EB Garamond"/>
              </a:rPr>
              <a:t>Welche Richtlinien wurden bei der Annotation von Daten zugrunde gelegt?</a:t>
            </a:r>
            <a:endParaRPr sz="1200" dirty="0">
              <a:latin typeface="EB Garamond"/>
              <a:ea typeface="EB Garamond"/>
              <a:cs typeface="EB Garamond"/>
              <a:sym typeface="EB Garamond"/>
            </a:endParaRPr>
          </a:p>
          <a:p>
            <a:pPr marL="914400" lvl="1" indent="-304800" algn="l" rtl="0">
              <a:lnSpc>
                <a:spcPct val="105000"/>
              </a:lnSpc>
              <a:spcBef>
                <a:spcPts val="0"/>
              </a:spcBef>
              <a:spcAft>
                <a:spcPts val="0"/>
              </a:spcAft>
              <a:buSzPts val="1200"/>
              <a:buFont typeface="EB Garamond"/>
              <a:buChar char="○"/>
            </a:pPr>
            <a:r>
              <a:rPr lang="en" sz="1200" dirty="0">
                <a:latin typeface="EB Garamond"/>
                <a:ea typeface="EB Garamond"/>
                <a:cs typeface="EB Garamond"/>
                <a:sym typeface="EB Garamond"/>
              </a:rPr>
              <a:t>Welche Möglichkeiten gibt es um Probleme und Fehler zu melden?</a:t>
            </a:r>
            <a:endParaRPr sz="800" dirty="0">
              <a:latin typeface="EB Garamond"/>
              <a:ea typeface="EB Garamond"/>
              <a:cs typeface="EB Garamond"/>
              <a:sym typeface="EB Garamond"/>
            </a:endParaRPr>
          </a:p>
          <a:p>
            <a:pPr marL="457200" lvl="0" indent="-330200" algn="l" rtl="0">
              <a:lnSpc>
                <a:spcPct val="105000"/>
              </a:lnSpc>
              <a:spcBef>
                <a:spcPts val="0"/>
              </a:spcBef>
              <a:spcAft>
                <a:spcPts val="0"/>
              </a:spcAft>
              <a:buSzPts val="1600"/>
              <a:buFont typeface="EB Garamond"/>
              <a:buChar char="●"/>
            </a:pPr>
            <a:r>
              <a:rPr lang="en" sz="1400" dirty="0">
                <a:latin typeface="EB Garamond"/>
                <a:ea typeface="EB Garamond"/>
                <a:cs typeface="EB Garamond"/>
                <a:sym typeface="EB Garamond"/>
              </a:rPr>
              <a:t>Jo and Gebru “Lessons from Archives” (2020) beschreiben eine laissez-faire Einstellung bei der Erstellung der Datensets</a:t>
            </a:r>
            <a:endParaRPr sz="1400" dirty="0">
              <a:latin typeface="EB Garamond"/>
              <a:ea typeface="EB Garamond"/>
              <a:cs typeface="EB Garamond"/>
              <a:sym typeface="EB Garamond"/>
            </a:endParaRPr>
          </a:p>
          <a:p>
            <a:pPr marL="457200" lvl="0" indent="-330200" algn="l" rtl="0">
              <a:lnSpc>
                <a:spcPct val="105000"/>
              </a:lnSpc>
              <a:spcBef>
                <a:spcPts val="0"/>
              </a:spcBef>
              <a:spcAft>
                <a:spcPts val="0"/>
              </a:spcAft>
              <a:buSzPts val="1600"/>
              <a:buFont typeface="EB Garamond"/>
              <a:buChar char="●"/>
            </a:pPr>
            <a:r>
              <a:rPr lang="en" sz="1400" dirty="0">
                <a:latin typeface="EB Garamond"/>
                <a:ea typeface="EB Garamond"/>
                <a:cs typeface="EB Garamond"/>
                <a:sym typeface="EB Garamond"/>
              </a:rPr>
              <a:t>Wie ein Data Scientist es beschreibt: “if it is available to us, we ingest it” (Holstein et al. 2019)</a:t>
            </a:r>
            <a:endParaRPr sz="1400" dirty="0">
              <a:latin typeface="EB Garamond"/>
              <a:ea typeface="EB Garamond"/>
              <a:cs typeface="EB Garamond"/>
              <a:sym typeface="EB Garamond"/>
            </a:endParaRPr>
          </a:p>
          <a:p>
            <a:pPr marL="457200" lvl="0" indent="-330200" algn="l" rtl="0">
              <a:lnSpc>
                <a:spcPct val="105000"/>
              </a:lnSpc>
              <a:spcBef>
                <a:spcPts val="0"/>
              </a:spcBef>
              <a:spcAft>
                <a:spcPts val="0"/>
              </a:spcAft>
              <a:buSzPts val="1600"/>
              <a:buFont typeface="EB Garamond"/>
              <a:buChar char="●"/>
            </a:pPr>
            <a:r>
              <a:rPr lang="en" sz="1400" dirty="0">
                <a:latin typeface="EB Garamond"/>
                <a:ea typeface="EB Garamond"/>
                <a:cs typeface="EB Garamond"/>
                <a:sym typeface="EB Garamond"/>
              </a:rPr>
              <a:t>Annotationen und Klassifizierungen werden an ungelernte, billige Arbeitskräfte ausgelagert, ohne dass diese - interpretative - Arbeit gewürdigt wird</a:t>
            </a:r>
            <a:endParaRPr sz="1400" dirty="0">
              <a:latin typeface="EB Garamond"/>
              <a:ea typeface="EB Garamond"/>
              <a:cs typeface="EB Garamond"/>
              <a:sym typeface="EB Garamond"/>
            </a:endParaRPr>
          </a:p>
          <a:p>
            <a:pPr marL="457200" lvl="0" indent="-330200" algn="l" rtl="0">
              <a:lnSpc>
                <a:spcPct val="105000"/>
              </a:lnSpc>
              <a:spcBef>
                <a:spcPts val="0"/>
              </a:spcBef>
              <a:spcAft>
                <a:spcPts val="0"/>
              </a:spcAft>
              <a:buSzPts val="1600"/>
              <a:buFont typeface="EB Garamond"/>
              <a:buChar char="●"/>
            </a:pPr>
            <a:r>
              <a:rPr lang="en" sz="1400" dirty="0">
                <a:latin typeface="EB Garamond"/>
                <a:ea typeface="EB Garamond"/>
                <a:cs typeface="EB Garamond"/>
                <a:sym typeface="EB Garamond"/>
              </a:rPr>
              <a:t>Paullada et al. “Data and its (dis)contents” (2020) analysieren gelebte Praxis bei der Entwicklung und Anwendung von Trainingsdaten für KI als hoch problematisch - </a:t>
            </a:r>
            <a:br>
              <a:rPr lang="en" sz="1400" dirty="0">
                <a:latin typeface="EB Garamond"/>
                <a:ea typeface="EB Garamond"/>
                <a:cs typeface="EB Garamond"/>
                <a:sym typeface="EB Garamond"/>
              </a:rPr>
            </a:br>
            <a:r>
              <a:rPr lang="en" sz="1400" dirty="0">
                <a:latin typeface="EB Garamond"/>
                <a:ea typeface="EB Garamond"/>
                <a:cs typeface="EB Garamond"/>
                <a:sym typeface="EB Garamond"/>
              </a:rPr>
              <a:t>intransparent, unfair, unabhängig vom Kontext und ohne Einbindung von Experten</a:t>
            </a:r>
            <a:endParaRPr sz="1400" dirty="0">
              <a:latin typeface="EB Garamond"/>
              <a:ea typeface="EB Garamond"/>
              <a:cs typeface="EB Garamond"/>
              <a:sym typeface="EB Garamond"/>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84"/>
        <p:cNvGrpSpPr/>
        <p:nvPr/>
      </p:nvGrpSpPr>
      <p:grpSpPr>
        <a:xfrm>
          <a:off x="0" y="0"/>
          <a:ext cx="0" cy="0"/>
          <a:chOff x="0" y="0"/>
          <a:chExt cx="0" cy="0"/>
        </a:xfrm>
      </p:grpSpPr>
      <p:sp>
        <p:nvSpPr>
          <p:cNvPr id="185" name="Google Shape;185;p32"/>
          <p:cNvSpPr txBox="1">
            <a:spLocks noGrp="1"/>
          </p:cNvSpPr>
          <p:nvPr>
            <p:ph type="title"/>
          </p:nvPr>
        </p:nvSpPr>
        <p:spPr>
          <a:xfrm>
            <a:off x="311700" y="445025"/>
            <a:ext cx="8701200" cy="572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SzPts val="990"/>
              <a:buNone/>
            </a:pPr>
            <a:r>
              <a:rPr lang="en" sz="2420">
                <a:latin typeface="EB Garamond"/>
                <a:ea typeface="EB Garamond"/>
                <a:cs typeface="EB Garamond"/>
                <a:sym typeface="EB Garamond"/>
              </a:rPr>
              <a:t>Herausforderungen des kulturellen Erbe für KI</a:t>
            </a:r>
            <a:endParaRPr sz="2420">
              <a:latin typeface="EB Garamond"/>
              <a:ea typeface="EB Garamond"/>
              <a:cs typeface="EB Garamond"/>
              <a:sym typeface="EB Garamond"/>
            </a:endParaRPr>
          </a:p>
        </p:txBody>
      </p:sp>
      <p:sp>
        <p:nvSpPr>
          <p:cNvPr id="186" name="Google Shape;186;p32"/>
          <p:cNvSpPr txBox="1">
            <a:spLocks noGrp="1"/>
          </p:cNvSpPr>
          <p:nvPr>
            <p:ph type="body" idx="1"/>
          </p:nvPr>
        </p:nvSpPr>
        <p:spPr>
          <a:xfrm>
            <a:off x="311700" y="1152475"/>
            <a:ext cx="8172900" cy="3957600"/>
          </a:xfrm>
          <a:prstGeom prst="rect">
            <a:avLst/>
          </a:prstGeom>
        </p:spPr>
        <p:txBody>
          <a:bodyPr spcFirstLastPara="1" wrap="square" lIns="91425" tIns="91425" rIns="91425" bIns="91425" anchor="t" anchorCtr="0">
            <a:normAutofit/>
          </a:bodyPr>
          <a:lstStyle/>
          <a:p>
            <a:pPr marL="457200" lvl="0" indent="-317500" algn="l" rtl="0">
              <a:spcBef>
                <a:spcPts val="0"/>
              </a:spcBef>
              <a:spcAft>
                <a:spcPts val="0"/>
              </a:spcAft>
              <a:buSzPts val="1400"/>
              <a:buFont typeface="EB Garamond"/>
              <a:buChar char="●"/>
            </a:pPr>
            <a:r>
              <a:rPr lang="en" sz="1400" dirty="0">
                <a:latin typeface="EB Garamond"/>
                <a:ea typeface="EB Garamond"/>
                <a:cs typeface="EB Garamond"/>
                <a:sym typeface="EB Garamond"/>
              </a:rPr>
              <a:t>Aufgrund von geltendem Urheberrecht werden vor allem historische Werke digitalisiert – diese enthalten historische Begriffe und Rechtschreibung, für die eine KI erst angepasst bzw. trainiert werden muss</a:t>
            </a:r>
            <a:endParaRPr sz="1400" dirty="0">
              <a:latin typeface="EB Garamond"/>
              <a:ea typeface="EB Garamond"/>
              <a:cs typeface="EB Garamond"/>
              <a:sym typeface="EB Garamond"/>
            </a:endParaRPr>
          </a:p>
          <a:p>
            <a:pPr marL="457200" lvl="0" indent="-317500" algn="l" rtl="0">
              <a:spcBef>
                <a:spcPts val="0"/>
              </a:spcBef>
              <a:spcAft>
                <a:spcPts val="0"/>
              </a:spcAft>
              <a:buSzPts val="1400"/>
              <a:buFont typeface="EB Garamond"/>
              <a:buChar char="●"/>
            </a:pPr>
            <a:r>
              <a:rPr lang="en" sz="1400" dirty="0">
                <a:latin typeface="EB Garamond"/>
                <a:ea typeface="EB Garamond"/>
                <a:cs typeface="EB Garamond"/>
                <a:sym typeface="EB Garamond"/>
              </a:rPr>
              <a:t>Digitalisate und Metadaten liegen nicht in der geeigneten Form und in den Formaten vor, wie sie für das Training von KI benötigt werden und müssen daher zunächst evaluiert, konvertiert und/oder (von Expert:innen) transkribiert und annotiert werden</a:t>
            </a:r>
            <a:endParaRPr sz="1400" dirty="0">
              <a:latin typeface="EB Garamond"/>
              <a:ea typeface="EB Garamond"/>
              <a:cs typeface="EB Garamond"/>
              <a:sym typeface="EB Garamond"/>
            </a:endParaRPr>
          </a:p>
          <a:p>
            <a:pPr marL="457200" lvl="0" indent="-317500" algn="l" rtl="0">
              <a:spcBef>
                <a:spcPts val="0"/>
              </a:spcBef>
              <a:spcAft>
                <a:spcPts val="0"/>
              </a:spcAft>
              <a:buSzPts val="1400"/>
              <a:buFont typeface="EB Garamond"/>
              <a:buChar char="●"/>
            </a:pPr>
            <a:r>
              <a:rPr lang="en" sz="1400" dirty="0">
                <a:latin typeface="EB Garamond"/>
                <a:ea typeface="EB Garamond"/>
                <a:cs typeface="EB Garamond"/>
                <a:sym typeface="EB Garamond"/>
              </a:rPr>
              <a:t>Kulturelle Kontexte (z.B. Zeit, Ort) müssen bei der Verwendung von Kulturerbe und KI  Berücksichtigung finden - ethisch, sozial oder rechtlich problematische Inhalte (wie z.B. Kolonialismus, Nationalsozialismus oder die Unterrepräsentation von marginalisierten Gruppen) müssen identifiziert und entsprechend vorsichtig behandelt und kontextualisiert werden </a:t>
            </a:r>
            <a:endParaRPr sz="1400" dirty="0">
              <a:latin typeface="EB Garamond"/>
              <a:ea typeface="EB Garamond"/>
              <a:cs typeface="EB Garamond"/>
              <a:sym typeface="EB Garamond"/>
            </a:endParaRPr>
          </a:p>
          <a:p>
            <a:pPr marL="457200" lvl="0" indent="-317500" algn="l" rtl="0">
              <a:spcBef>
                <a:spcPts val="0"/>
              </a:spcBef>
              <a:spcAft>
                <a:spcPts val="0"/>
              </a:spcAft>
              <a:buSzPts val="1400"/>
              <a:buFont typeface="EB Garamond"/>
              <a:buChar char="●"/>
            </a:pPr>
            <a:r>
              <a:rPr lang="en" sz="1400" dirty="0">
                <a:latin typeface="EB Garamond"/>
                <a:ea typeface="EB Garamond"/>
                <a:cs typeface="EB Garamond"/>
                <a:sym typeface="EB Garamond"/>
              </a:rPr>
              <a:t>Aktuell kann kein KI-Modell die Antwort auf die Frage “Berlin ist die Hauptstadt von … ?” kontextbasiert für 1618-1701, 1701-1918, 1918-33, 1933-45, 1945-49, 1949-89, 1990- richtig beantworten</a:t>
            </a:r>
            <a:endParaRPr sz="1400" dirty="0">
              <a:latin typeface="EB Garamond"/>
              <a:ea typeface="EB Garamond"/>
              <a:cs typeface="EB Garamond"/>
              <a:sym typeface="EB Garamond"/>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90"/>
        <p:cNvGrpSpPr/>
        <p:nvPr/>
      </p:nvGrpSpPr>
      <p:grpSpPr>
        <a:xfrm>
          <a:off x="0" y="0"/>
          <a:ext cx="0" cy="0"/>
          <a:chOff x="0" y="0"/>
          <a:chExt cx="0" cy="0"/>
        </a:xfrm>
      </p:grpSpPr>
      <p:sp>
        <p:nvSpPr>
          <p:cNvPr id="191" name="Google Shape;191;p3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SzPts val="990"/>
              <a:buNone/>
            </a:pPr>
            <a:r>
              <a:rPr lang="en" sz="2420">
                <a:latin typeface="EB Garamond"/>
                <a:ea typeface="EB Garamond"/>
                <a:cs typeface="EB Garamond"/>
                <a:sym typeface="EB Garamond"/>
              </a:rPr>
              <a:t>Perspektiven für historische Daten, Digital Humanities und KI</a:t>
            </a:r>
            <a:endParaRPr sz="2420">
              <a:latin typeface="EB Garamond"/>
              <a:ea typeface="EB Garamond"/>
              <a:cs typeface="EB Garamond"/>
              <a:sym typeface="EB Garamond"/>
            </a:endParaRPr>
          </a:p>
        </p:txBody>
      </p:sp>
      <p:sp>
        <p:nvSpPr>
          <p:cNvPr id="192" name="Google Shape;192;p33"/>
          <p:cNvSpPr txBox="1">
            <a:spLocks noGrp="1"/>
          </p:cNvSpPr>
          <p:nvPr>
            <p:ph type="body" idx="1"/>
          </p:nvPr>
        </p:nvSpPr>
        <p:spPr>
          <a:xfrm>
            <a:off x="311700" y="1152475"/>
            <a:ext cx="8800200" cy="3957600"/>
          </a:xfrm>
          <a:prstGeom prst="rect">
            <a:avLst/>
          </a:prstGeom>
        </p:spPr>
        <p:txBody>
          <a:bodyPr spcFirstLastPara="1" wrap="square" lIns="91425" tIns="91425" rIns="91425" bIns="91425" anchor="t" anchorCtr="0">
            <a:normAutofit/>
          </a:bodyPr>
          <a:lstStyle/>
          <a:p>
            <a:pPr marL="457200" lvl="0" indent="-317500" algn="l" rtl="0">
              <a:spcBef>
                <a:spcPts val="0"/>
              </a:spcBef>
              <a:spcAft>
                <a:spcPts val="0"/>
              </a:spcAft>
              <a:buSzPts val="1400"/>
              <a:buFont typeface="Open Sans"/>
              <a:buChar char="●"/>
            </a:pPr>
            <a:r>
              <a:rPr lang="en" sz="1400">
                <a:latin typeface="EB Garamond"/>
                <a:ea typeface="EB Garamond"/>
                <a:cs typeface="EB Garamond"/>
                <a:sym typeface="EB Garamond"/>
              </a:rPr>
              <a:t>Der Einsatz von KI bietet viele Möglichkeiten zur effizienten </a:t>
            </a:r>
            <a:r>
              <a:rPr lang="en" sz="1400" b="1">
                <a:latin typeface="EB Garamond"/>
                <a:ea typeface="EB Garamond"/>
                <a:cs typeface="EB Garamond"/>
                <a:sym typeface="EB Garamond"/>
              </a:rPr>
              <a:t>Erschließung, Analyse und Anreicherung von Digitalisaten</a:t>
            </a:r>
            <a:r>
              <a:rPr lang="en" sz="1400">
                <a:latin typeface="EB Garamond"/>
                <a:ea typeface="EB Garamond"/>
                <a:cs typeface="EB Garamond"/>
                <a:sym typeface="EB Garamond"/>
              </a:rPr>
              <a:t> sowie für </a:t>
            </a:r>
            <a:r>
              <a:rPr lang="en" sz="1400" b="1">
                <a:latin typeface="EB Garamond"/>
                <a:ea typeface="EB Garamond"/>
                <a:cs typeface="EB Garamond"/>
                <a:sym typeface="EB Garamond"/>
              </a:rPr>
              <a:t>neue Services für Nutzende und die Wissenschaft</a:t>
            </a:r>
            <a:endParaRPr sz="1400" b="1">
              <a:latin typeface="EB Garamond"/>
              <a:ea typeface="EB Garamond"/>
              <a:cs typeface="EB Garamond"/>
              <a:sym typeface="EB Garamond"/>
            </a:endParaRPr>
          </a:p>
          <a:p>
            <a:pPr marL="457200" lvl="0" indent="-317500" algn="l" rtl="0">
              <a:spcBef>
                <a:spcPts val="0"/>
              </a:spcBef>
              <a:spcAft>
                <a:spcPts val="0"/>
              </a:spcAft>
              <a:buSzPts val="1400"/>
              <a:buFont typeface="Open Sans"/>
              <a:buChar char="●"/>
            </a:pPr>
            <a:r>
              <a:rPr lang="en" sz="1400">
                <a:latin typeface="EB Garamond"/>
                <a:ea typeface="EB Garamond"/>
                <a:cs typeface="EB Garamond"/>
                <a:sym typeface="EB Garamond"/>
              </a:rPr>
              <a:t>Durch die fortschreitende Massendigitalisierung verfügen wir über große und stetig wachsende Mengen an (meist offenen) </a:t>
            </a:r>
            <a:r>
              <a:rPr lang="en" sz="1400" b="1">
                <a:latin typeface="EB Garamond"/>
                <a:ea typeface="EB Garamond"/>
                <a:cs typeface="EB Garamond"/>
                <a:sym typeface="EB Garamond"/>
              </a:rPr>
              <a:t>Daten für Training und Verbesserung von KI</a:t>
            </a:r>
            <a:endParaRPr sz="1400" b="1">
              <a:latin typeface="EB Garamond"/>
              <a:ea typeface="EB Garamond"/>
              <a:cs typeface="EB Garamond"/>
              <a:sym typeface="EB Garamond"/>
            </a:endParaRPr>
          </a:p>
          <a:p>
            <a:pPr marL="457200" lvl="0" indent="-317500" algn="l" rtl="0">
              <a:spcBef>
                <a:spcPts val="0"/>
              </a:spcBef>
              <a:spcAft>
                <a:spcPts val="0"/>
              </a:spcAft>
              <a:buSzPts val="1400"/>
              <a:buFont typeface="Open Sans"/>
              <a:buChar char="●"/>
            </a:pPr>
            <a:r>
              <a:rPr lang="en" sz="1400">
                <a:latin typeface="EB Garamond"/>
                <a:ea typeface="EB Garamond"/>
                <a:cs typeface="EB Garamond"/>
                <a:sym typeface="EB Garamond"/>
              </a:rPr>
              <a:t>In den jeweiligen Fachbereichen in Universitäten gibt es große </a:t>
            </a:r>
            <a:r>
              <a:rPr lang="en" sz="1400" b="1">
                <a:latin typeface="EB Garamond"/>
                <a:ea typeface="EB Garamond"/>
                <a:cs typeface="EB Garamond"/>
                <a:sym typeface="EB Garamond"/>
              </a:rPr>
              <a:t>Expertise zu den Sammlungen und Inhalten</a:t>
            </a:r>
            <a:r>
              <a:rPr lang="en" sz="1400">
                <a:latin typeface="EB Garamond"/>
                <a:ea typeface="EB Garamond"/>
                <a:cs typeface="EB Garamond"/>
                <a:sym typeface="EB Garamond"/>
              </a:rPr>
              <a:t>, von denen eine KI lernen bzw. profitieren kann</a:t>
            </a:r>
            <a:endParaRPr sz="1400">
              <a:latin typeface="EB Garamond"/>
              <a:ea typeface="EB Garamond"/>
              <a:cs typeface="EB Garamond"/>
              <a:sym typeface="EB Garamond"/>
            </a:endParaRPr>
          </a:p>
          <a:p>
            <a:pPr marL="457200" lvl="0" indent="-317500" algn="l" rtl="0">
              <a:spcBef>
                <a:spcPts val="0"/>
              </a:spcBef>
              <a:spcAft>
                <a:spcPts val="0"/>
              </a:spcAft>
              <a:buSzPts val="1400"/>
              <a:buFont typeface="Open Sans"/>
              <a:buChar char="●"/>
            </a:pPr>
            <a:r>
              <a:rPr lang="en" sz="1400">
                <a:latin typeface="EB Garamond"/>
                <a:ea typeface="EB Garamond"/>
                <a:cs typeface="EB Garamond"/>
                <a:sym typeface="EB Garamond"/>
              </a:rPr>
              <a:t>Grundsätzlich besteht ein (vor allem im Vergleich zu großen Tech-Unternehmen) hohes </a:t>
            </a:r>
            <a:r>
              <a:rPr lang="en" sz="1400" b="1">
                <a:latin typeface="EB Garamond"/>
                <a:ea typeface="EB Garamond"/>
                <a:cs typeface="EB Garamond"/>
                <a:sym typeface="EB Garamond"/>
              </a:rPr>
              <a:t>Qualitätsbewusstsein und Sensibilität</a:t>
            </a:r>
            <a:r>
              <a:rPr lang="en" sz="1400">
                <a:latin typeface="EB Garamond"/>
                <a:ea typeface="EB Garamond"/>
                <a:cs typeface="EB Garamond"/>
                <a:sym typeface="EB Garamond"/>
              </a:rPr>
              <a:t> bei der Erstellung, Pflege und Nutzung von Daten</a:t>
            </a:r>
            <a:endParaRPr sz="1400">
              <a:latin typeface="EB Garamond"/>
              <a:ea typeface="EB Garamond"/>
              <a:cs typeface="EB Garamond"/>
              <a:sym typeface="EB Garamond"/>
            </a:endParaRPr>
          </a:p>
          <a:p>
            <a:pPr marL="457200" lvl="0" indent="-317500" algn="l" rtl="0">
              <a:spcBef>
                <a:spcPts val="0"/>
              </a:spcBef>
              <a:spcAft>
                <a:spcPts val="0"/>
              </a:spcAft>
              <a:buSzPts val="1400"/>
              <a:buFont typeface="Open Sans"/>
              <a:buChar char="●"/>
            </a:pPr>
            <a:r>
              <a:rPr lang="en" sz="1400">
                <a:latin typeface="EB Garamond"/>
                <a:ea typeface="EB Garamond"/>
                <a:cs typeface="EB Garamond"/>
                <a:sym typeface="EB Garamond"/>
              </a:rPr>
              <a:t>Als öffentliche Einrichtungen für  Forschung und Wissenschaft werden </a:t>
            </a:r>
            <a:r>
              <a:rPr lang="en" sz="1400" b="1">
                <a:latin typeface="EB Garamond"/>
                <a:ea typeface="EB Garamond"/>
                <a:cs typeface="EB Garamond"/>
                <a:sym typeface="EB Garamond"/>
              </a:rPr>
              <a:t>Transparenz, Datenschutz</a:t>
            </a:r>
            <a:r>
              <a:rPr lang="en" sz="1400">
                <a:latin typeface="EB Garamond"/>
                <a:ea typeface="EB Garamond"/>
                <a:cs typeface="EB Garamond"/>
                <a:sym typeface="EB Garamond"/>
              </a:rPr>
              <a:t> und Verantwortung im Umgang mit Daten und KI ernst genommen</a:t>
            </a:r>
            <a:endParaRPr sz="1400">
              <a:latin typeface="EB Garamond"/>
              <a:ea typeface="EB Garamond"/>
              <a:cs typeface="EB Garamond"/>
              <a:sym typeface="EB Garamond"/>
            </a:endParaRPr>
          </a:p>
        </p:txBody>
      </p:sp>
      <p:sp>
        <p:nvSpPr>
          <p:cNvPr id="193" name="Google Shape;193;p33"/>
          <p:cNvSpPr txBox="1"/>
          <p:nvPr/>
        </p:nvSpPr>
        <p:spPr>
          <a:xfrm>
            <a:off x="4910225" y="2629450"/>
            <a:ext cx="368700" cy="569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25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97"/>
        <p:cNvGrpSpPr/>
        <p:nvPr/>
      </p:nvGrpSpPr>
      <p:grpSpPr>
        <a:xfrm>
          <a:off x="0" y="0"/>
          <a:ext cx="0" cy="0"/>
          <a:chOff x="0" y="0"/>
          <a:chExt cx="0" cy="0"/>
        </a:xfrm>
      </p:grpSpPr>
      <p:sp>
        <p:nvSpPr>
          <p:cNvPr id="198" name="Google Shape;198;p34"/>
          <p:cNvSpPr txBox="1">
            <a:spLocks noGrp="1"/>
          </p:cNvSpPr>
          <p:nvPr>
            <p:ph type="title"/>
          </p:nvPr>
        </p:nvSpPr>
        <p:spPr>
          <a:xfrm>
            <a:off x="311700" y="445025"/>
            <a:ext cx="8701200" cy="572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SzPts val="990"/>
              <a:buNone/>
            </a:pPr>
            <a:r>
              <a:rPr lang="en" sz="2420">
                <a:latin typeface="EB Garamond"/>
                <a:ea typeface="EB Garamond"/>
                <a:cs typeface="EB Garamond"/>
                <a:sym typeface="EB Garamond"/>
              </a:rPr>
              <a:t>Ausblick</a:t>
            </a:r>
            <a:endParaRPr sz="2420">
              <a:latin typeface="EB Garamond"/>
              <a:ea typeface="EB Garamond"/>
              <a:cs typeface="EB Garamond"/>
              <a:sym typeface="EB Garamond"/>
            </a:endParaRPr>
          </a:p>
        </p:txBody>
      </p:sp>
      <p:sp>
        <p:nvSpPr>
          <p:cNvPr id="199" name="Google Shape;199;p34"/>
          <p:cNvSpPr txBox="1">
            <a:spLocks noGrp="1"/>
          </p:cNvSpPr>
          <p:nvPr>
            <p:ph type="body" idx="1"/>
          </p:nvPr>
        </p:nvSpPr>
        <p:spPr>
          <a:xfrm>
            <a:off x="311700" y="1152475"/>
            <a:ext cx="8368200" cy="3957600"/>
          </a:xfrm>
          <a:prstGeom prst="rect">
            <a:avLst/>
          </a:prstGeom>
        </p:spPr>
        <p:txBody>
          <a:bodyPr spcFirstLastPara="1" wrap="square" lIns="91425" tIns="91425" rIns="91425" bIns="91425" anchor="t" anchorCtr="0">
            <a:normAutofit/>
          </a:bodyPr>
          <a:lstStyle/>
          <a:p>
            <a:pPr marL="457200" lvl="0" indent="0" algn="l" rtl="0">
              <a:spcBef>
                <a:spcPts val="0"/>
              </a:spcBef>
              <a:spcAft>
                <a:spcPts val="0"/>
              </a:spcAft>
              <a:buClr>
                <a:schemeClr val="dk1"/>
              </a:buClr>
              <a:buSzPts val="1100"/>
              <a:buFont typeface="Arial"/>
              <a:buNone/>
            </a:pPr>
            <a:r>
              <a:rPr lang="en" sz="1400">
                <a:latin typeface="EB Garamond"/>
                <a:ea typeface="EB Garamond"/>
                <a:cs typeface="EB Garamond"/>
                <a:sym typeface="EB Garamond"/>
              </a:rPr>
              <a:t>“In closing, we advocate for a turn in the culture towards </a:t>
            </a:r>
            <a:r>
              <a:rPr lang="en" sz="1400" b="1">
                <a:latin typeface="EB Garamond"/>
                <a:ea typeface="EB Garamond"/>
                <a:cs typeface="EB Garamond"/>
                <a:sym typeface="EB Garamond"/>
              </a:rPr>
              <a:t>carefully collected</a:t>
            </a:r>
            <a:r>
              <a:rPr lang="en" sz="1400">
                <a:latin typeface="EB Garamond"/>
                <a:ea typeface="EB Garamond"/>
                <a:cs typeface="EB Garamond"/>
                <a:sym typeface="EB Garamond"/>
              </a:rPr>
              <a:t> datasets, </a:t>
            </a:r>
            <a:r>
              <a:rPr lang="en" sz="1400" b="1">
                <a:latin typeface="EB Garamond"/>
                <a:ea typeface="EB Garamond"/>
                <a:cs typeface="EB Garamond"/>
                <a:sym typeface="EB Garamond"/>
              </a:rPr>
              <a:t>rooted in their original contexts</a:t>
            </a:r>
            <a:r>
              <a:rPr lang="en" sz="1400">
                <a:latin typeface="EB Garamond"/>
                <a:ea typeface="EB Garamond"/>
                <a:cs typeface="EB Garamond"/>
                <a:sym typeface="EB Garamond"/>
              </a:rPr>
              <a:t>, distributed only in ways that </a:t>
            </a:r>
            <a:r>
              <a:rPr lang="en" sz="1400" b="1">
                <a:latin typeface="EB Garamond"/>
                <a:ea typeface="EB Garamond"/>
                <a:cs typeface="EB Garamond"/>
                <a:sym typeface="EB Garamond"/>
              </a:rPr>
              <a:t>respect the intellectual property and privacy rights</a:t>
            </a:r>
            <a:r>
              <a:rPr lang="en" sz="1400">
                <a:latin typeface="EB Garamond"/>
                <a:ea typeface="EB Garamond"/>
                <a:cs typeface="EB Garamond"/>
                <a:sym typeface="EB Garamond"/>
              </a:rPr>
              <a:t> of data creators and data subjects, and constructed </a:t>
            </a:r>
            <a:r>
              <a:rPr lang="en" sz="1400" b="1">
                <a:latin typeface="EB Garamond"/>
                <a:ea typeface="EB Garamond"/>
                <a:cs typeface="EB Garamond"/>
                <a:sym typeface="EB Garamond"/>
              </a:rPr>
              <a:t>in conversation with the relevant scientific and scholarly fields</a:t>
            </a:r>
            <a:r>
              <a:rPr lang="en" sz="1400">
                <a:latin typeface="EB Garamond"/>
                <a:ea typeface="EB Garamond"/>
                <a:cs typeface="EB Garamond"/>
                <a:sym typeface="EB Garamond"/>
              </a:rPr>
              <a:t> required to create datasets that faithfully model tasks and tasks which target </a:t>
            </a:r>
            <a:r>
              <a:rPr lang="en" sz="1400" b="1">
                <a:latin typeface="EB Garamond"/>
                <a:ea typeface="EB Garamond"/>
                <a:cs typeface="EB Garamond"/>
                <a:sym typeface="EB Garamond"/>
              </a:rPr>
              <a:t>relevant and realistic capabilities</a:t>
            </a:r>
            <a:r>
              <a:rPr lang="en" sz="1400">
                <a:latin typeface="EB Garamond"/>
                <a:ea typeface="EB Garamond"/>
                <a:cs typeface="EB Garamond"/>
                <a:sym typeface="EB Garamond"/>
              </a:rPr>
              <a:t>. Such datasets will undoubtedly be </a:t>
            </a:r>
            <a:r>
              <a:rPr lang="en" sz="1400" b="1">
                <a:latin typeface="EB Garamond"/>
                <a:ea typeface="EB Garamond"/>
                <a:cs typeface="EB Garamond"/>
                <a:sym typeface="EB Garamond"/>
              </a:rPr>
              <a:t>more expensive to create, in time, money and effort</a:t>
            </a:r>
            <a:r>
              <a:rPr lang="en" sz="1400">
                <a:latin typeface="EB Garamond"/>
                <a:ea typeface="EB Garamond"/>
                <a:cs typeface="EB Garamond"/>
                <a:sym typeface="EB Garamond"/>
              </a:rPr>
              <a:t>, and therefore </a:t>
            </a:r>
            <a:r>
              <a:rPr lang="en" sz="1400" b="1">
                <a:latin typeface="EB Garamond"/>
                <a:ea typeface="EB Garamond"/>
                <a:cs typeface="EB Garamond"/>
                <a:sym typeface="EB Garamond"/>
              </a:rPr>
              <a:t>smaller than today’s most celebrated benchmarks</a:t>
            </a:r>
            <a:r>
              <a:rPr lang="en" sz="1400">
                <a:latin typeface="EB Garamond"/>
                <a:ea typeface="EB Garamond"/>
                <a:cs typeface="EB Garamond"/>
                <a:sym typeface="EB Garamond"/>
              </a:rPr>
              <a:t>. This, in turn, will encourage work on approaches to machine learning (and to artificial intelligence beyond machine learning) that </a:t>
            </a:r>
            <a:r>
              <a:rPr lang="en" sz="1400" b="1">
                <a:latin typeface="EB Garamond"/>
                <a:ea typeface="EB Garamond"/>
                <a:cs typeface="EB Garamond"/>
                <a:sym typeface="EB Garamond"/>
              </a:rPr>
              <a:t>go beyond the current paradigm of techniques idolizing scale</a:t>
            </a:r>
            <a:r>
              <a:rPr lang="en" sz="1400">
                <a:latin typeface="EB Garamond"/>
                <a:ea typeface="EB Garamond"/>
                <a:cs typeface="EB Garamond"/>
                <a:sym typeface="EB Garamond"/>
              </a:rPr>
              <a:t>. Should this come to pass, we predict that machine learning as a field will be better positioned to understand </a:t>
            </a:r>
            <a:r>
              <a:rPr lang="en" sz="1400" b="1">
                <a:latin typeface="EB Garamond"/>
                <a:ea typeface="EB Garamond"/>
                <a:cs typeface="EB Garamond"/>
                <a:sym typeface="EB Garamond"/>
              </a:rPr>
              <a:t>how its technology impacts people</a:t>
            </a:r>
            <a:r>
              <a:rPr lang="en" sz="1400">
                <a:latin typeface="EB Garamond"/>
                <a:ea typeface="EB Garamond"/>
                <a:cs typeface="EB Garamond"/>
                <a:sym typeface="EB Garamond"/>
              </a:rPr>
              <a:t> and to design solutions that work with </a:t>
            </a:r>
            <a:r>
              <a:rPr lang="en" sz="1400" b="1">
                <a:latin typeface="EB Garamond"/>
                <a:ea typeface="EB Garamond"/>
                <a:cs typeface="EB Garamond"/>
                <a:sym typeface="EB Garamond"/>
              </a:rPr>
              <a:t>fidelity and equity</a:t>
            </a:r>
            <a:r>
              <a:rPr lang="en" sz="1400">
                <a:latin typeface="EB Garamond"/>
                <a:ea typeface="EB Garamond"/>
                <a:cs typeface="EB Garamond"/>
                <a:sym typeface="EB Garamond"/>
              </a:rPr>
              <a:t> in their deployment contexts.”</a:t>
            </a:r>
            <a:endParaRPr sz="1400">
              <a:latin typeface="EB Garamond"/>
              <a:ea typeface="EB Garamond"/>
              <a:cs typeface="EB Garamond"/>
              <a:sym typeface="EB Garamond"/>
            </a:endParaRPr>
          </a:p>
          <a:p>
            <a:pPr marL="457200" lvl="0" indent="0" algn="l" rtl="0">
              <a:spcBef>
                <a:spcPts val="1200"/>
              </a:spcBef>
              <a:spcAft>
                <a:spcPts val="1200"/>
              </a:spcAft>
              <a:buNone/>
            </a:pPr>
            <a:r>
              <a:rPr lang="en" sz="1400">
                <a:latin typeface="EB Garamond"/>
                <a:ea typeface="EB Garamond"/>
                <a:cs typeface="EB Garamond"/>
                <a:sym typeface="EB Garamond"/>
              </a:rPr>
              <a:t>Amandalynne Paullada, Inioluwa Deborah Raji, Emily M. Bender, Emily Denton, Alex Hanna (2021)</a:t>
            </a:r>
            <a:br>
              <a:rPr lang="en" sz="1400">
                <a:latin typeface="EB Garamond"/>
                <a:ea typeface="EB Garamond"/>
                <a:cs typeface="EB Garamond"/>
                <a:sym typeface="EB Garamond"/>
              </a:rPr>
            </a:br>
            <a:r>
              <a:rPr lang="en" sz="1400" b="1">
                <a:solidFill>
                  <a:srgbClr val="0000FF"/>
                </a:solidFill>
                <a:uFill>
                  <a:noFill/>
                </a:uFill>
                <a:latin typeface="EB Garamond"/>
                <a:ea typeface="EB Garamond"/>
                <a:cs typeface="EB Garamond"/>
                <a:sym typeface="EB Garamond"/>
                <a:hlinkClick r:id="rId3">
                  <a:extLst>
                    <a:ext uri="{A12FA001-AC4F-418D-AE19-62706E023703}">
                      <ahyp:hlinkClr xmlns:ahyp="http://schemas.microsoft.com/office/drawing/2018/hyperlinkcolor" val="tx"/>
                    </a:ext>
                  </a:extLst>
                </a:hlinkClick>
              </a:rPr>
              <a:t>Data and its (dis)contents: A survey of dataset development and use in machine learning research</a:t>
            </a:r>
            <a:r>
              <a:rPr lang="en" sz="1400">
                <a:latin typeface="EB Garamond"/>
                <a:ea typeface="EB Garamond"/>
                <a:cs typeface="EB Garamond"/>
                <a:sym typeface="EB Garamond"/>
              </a:rPr>
              <a:t>.</a:t>
            </a:r>
            <a:endParaRPr sz="1400">
              <a:latin typeface="EB Garamond"/>
              <a:ea typeface="EB Garamond"/>
              <a:cs typeface="EB Garamond"/>
              <a:sym typeface="EB Garamon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72"/>
        <p:cNvGrpSpPr/>
        <p:nvPr/>
      </p:nvGrpSpPr>
      <p:grpSpPr>
        <a:xfrm>
          <a:off x="0" y="0"/>
          <a:ext cx="0" cy="0"/>
          <a:chOff x="0" y="0"/>
          <a:chExt cx="0" cy="0"/>
        </a:xfrm>
      </p:grpSpPr>
      <p:sp>
        <p:nvSpPr>
          <p:cNvPr id="73" name="Google Shape;73;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SzPts val="990"/>
              <a:buNone/>
            </a:pPr>
            <a:r>
              <a:rPr lang="en" sz="2420">
                <a:latin typeface="EB Garamond"/>
                <a:ea typeface="EB Garamond"/>
                <a:cs typeface="EB Garamond"/>
                <a:sym typeface="EB Garamond"/>
              </a:rPr>
              <a:t>Staatsbibliothek zu Berlin - Preußischer Kulturbesitz</a:t>
            </a:r>
            <a:endParaRPr sz="2420">
              <a:latin typeface="EB Garamond"/>
              <a:ea typeface="EB Garamond"/>
              <a:cs typeface="EB Garamond"/>
              <a:sym typeface="EB Garamond"/>
            </a:endParaRPr>
          </a:p>
        </p:txBody>
      </p:sp>
      <p:sp>
        <p:nvSpPr>
          <p:cNvPr id="74" name="Google Shape;74;p17"/>
          <p:cNvSpPr txBox="1">
            <a:spLocks noGrp="1"/>
          </p:cNvSpPr>
          <p:nvPr>
            <p:ph type="body" idx="1"/>
          </p:nvPr>
        </p:nvSpPr>
        <p:spPr>
          <a:xfrm>
            <a:off x="311700" y="1152475"/>
            <a:ext cx="5585400" cy="3957600"/>
          </a:xfrm>
          <a:prstGeom prst="rect">
            <a:avLst/>
          </a:prstGeom>
        </p:spPr>
        <p:txBody>
          <a:bodyPr spcFirstLastPara="1" wrap="square" lIns="91425" tIns="91425" rIns="91425" bIns="91425" anchor="t" anchorCtr="0">
            <a:normAutofit/>
          </a:bodyPr>
          <a:lstStyle/>
          <a:p>
            <a:pPr marL="457200" lvl="0" indent="-317500" algn="l" rtl="0">
              <a:spcBef>
                <a:spcPts val="0"/>
              </a:spcBef>
              <a:spcAft>
                <a:spcPts val="0"/>
              </a:spcAft>
              <a:buSzPts val="1400"/>
              <a:buFont typeface="EB Garamond"/>
              <a:buChar char="●"/>
            </a:pPr>
            <a:r>
              <a:rPr lang="en" sz="1400">
                <a:latin typeface="EB Garamond"/>
                <a:ea typeface="EB Garamond"/>
                <a:cs typeface="EB Garamond"/>
                <a:sym typeface="EB Garamond"/>
              </a:rPr>
              <a:t>gehört zur Stiftung Preußischer Kulturbesitz (SPK)</a:t>
            </a:r>
            <a:endParaRPr sz="1400">
              <a:latin typeface="EB Garamond"/>
              <a:ea typeface="EB Garamond"/>
              <a:cs typeface="EB Garamond"/>
              <a:sym typeface="EB Garamond"/>
            </a:endParaRPr>
          </a:p>
          <a:p>
            <a:pPr marL="457200" lvl="0" indent="-317500" algn="l" rtl="0">
              <a:spcBef>
                <a:spcPts val="0"/>
              </a:spcBef>
              <a:spcAft>
                <a:spcPts val="0"/>
              </a:spcAft>
              <a:buSzPts val="1400"/>
              <a:buFont typeface="EB Garamond"/>
              <a:buChar char="●"/>
            </a:pPr>
            <a:r>
              <a:rPr lang="en" sz="1400">
                <a:latin typeface="EB Garamond"/>
                <a:ea typeface="EB Garamond"/>
                <a:cs typeface="EB Garamond"/>
                <a:sym typeface="EB Garamond"/>
              </a:rPr>
              <a:t>ist an zwei Standorten in Berlin 7 Tagen die Woche kostenlos für die Benutzung geöffnet</a:t>
            </a:r>
            <a:endParaRPr sz="1400">
              <a:latin typeface="EB Garamond"/>
              <a:ea typeface="EB Garamond"/>
              <a:cs typeface="EB Garamond"/>
              <a:sym typeface="EB Garamond"/>
            </a:endParaRPr>
          </a:p>
          <a:p>
            <a:pPr marL="457200" lvl="0" indent="-317500" algn="l" rtl="0">
              <a:spcBef>
                <a:spcPts val="0"/>
              </a:spcBef>
              <a:spcAft>
                <a:spcPts val="0"/>
              </a:spcAft>
              <a:buSzPts val="1400"/>
              <a:buFont typeface="EB Garamond"/>
              <a:buChar char="●"/>
            </a:pPr>
            <a:r>
              <a:rPr lang="en" sz="1400">
                <a:latin typeface="EB Garamond"/>
                <a:ea typeface="EB Garamond"/>
                <a:cs typeface="EB Garamond"/>
                <a:sym typeface="EB Garamond"/>
              </a:rPr>
              <a:t>sammelt seit 1661 wissenschaftlich relevante Literatur aus allen Sprachen, Zeiten und Ländern</a:t>
            </a:r>
            <a:endParaRPr sz="1400">
              <a:latin typeface="EB Garamond"/>
              <a:ea typeface="EB Garamond"/>
              <a:cs typeface="EB Garamond"/>
              <a:sym typeface="EB Garamond"/>
            </a:endParaRPr>
          </a:p>
          <a:p>
            <a:pPr marL="457200" lvl="0" indent="-317500" algn="l" rtl="0">
              <a:spcBef>
                <a:spcPts val="0"/>
              </a:spcBef>
              <a:spcAft>
                <a:spcPts val="0"/>
              </a:spcAft>
              <a:buSzPts val="1400"/>
              <a:buFont typeface="EB Garamond"/>
              <a:buChar char="●"/>
            </a:pPr>
            <a:r>
              <a:rPr lang="en" sz="1400">
                <a:latin typeface="EB Garamond"/>
                <a:ea typeface="EB Garamond"/>
                <a:cs typeface="EB Garamond"/>
                <a:sym typeface="EB Garamond"/>
              </a:rPr>
              <a:t>besitzt Hauptbestand mit ca. 12 Mio. Büchern, jährlicher Zuwachs von etwa 100,000 Titeln</a:t>
            </a:r>
            <a:endParaRPr sz="1400">
              <a:latin typeface="EB Garamond"/>
              <a:ea typeface="EB Garamond"/>
              <a:cs typeface="EB Garamond"/>
              <a:sym typeface="EB Garamond"/>
            </a:endParaRPr>
          </a:p>
          <a:p>
            <a:pPr marL="457200" lvl="0" indent="-317500" algn="l" rtl="0">
              <a:spcBef>
                <a:spcPts val="0"/>
              </a:spcBef>
              <a:spcAft>
                <a:spcPts val="0"/>
              </a:spcAft>
              <a:buSzPts val="1400"/>
              <a:buFont typeface="Open Sans"/>
              <a:buChar char="●"/>
            </a:pPr>
            <a:r>
              <a:rPr lang="en" sz="1400" b="1">
                <a:solidFill>
                  <a:srgbClr val="0000FF"/>
                </a:solidFill>
                <a:uFill>
                  <a:noFill/>
                </a:uFill>
                <a:latin typeface="EB Garamond"/>
                <a:ea typeface="EB Garamond"/>
                <a:cs typeface="EB Garamond"/>
                <a:sym typeface="EB Garamond"/>
                <a:hlinkClick r:id="rId3">
                  <a:extLst>
                    <a:ext uri="{A12FA001-AC4F-418D-AE19-62706E023703}">
                      <ahyp:hlinkClr xmlns:ahyp="http://schemas.microsoft.com/office/drawing/2018/hyperlinkcolor" val="tx"/>
                    </a:ext>
                  </a:extLst>
                </a:hlinkClick>
              </a:rPr>
              <a:t>Digitalisierte Sammlungen</a:t>
            </a:r>
            <a:r>
              <a:rPr lang="en" sz="1400">
                <a:latin typeface="EB Garamond"/>
                <a:ea typeface="EB Garamond"/>
                <a:cs typeface="EB Garamond"/>
                <a:sym typeface="EB Garamond"/>
              </a:rPr>
              <a:t> geben Zugang zu über 220,000 digitalisierten Dokumenten, mit Public Domain Lizenz und via IIIF API</a:t>
            </a:r>
            <a:endParaRPr sz="1400">
              <a:latin typeface="EB Garamond"/>
              <a:ea typeface="EB Garamond"/>
              <a:cs typeface="EB Garamond"/>
              <a:sym typeface="EB Garamond"/>
            </a:endParaRPr>
          </a:p>
          <a:p>
            <a:pPr marL="457200" lvl="0" indent="-317500" algn="l" rtl="0">
              <a:spcBef>
                <a:spcPts val="0"/>
              </a:spcBef>
              <a:spcAft>
                <a:spcPts val="0"/>
              </a:spcAft>
              <a:buSzPts val="1400"/>
              <a:buFont typeface="Open Sans"/>
              <a:buChar char="●"/>
            </a:pPr>
            <a:r>
              <a:rPr lang="en" sz="1400" b="1">
                <a:solidFill>
                  <a:srgbClr val="0000FF"/>
                </a:solidFill>
                <a:uFill>
                  <a:noFill/>
                </a:uFill>
                <a:latin typeface="EB Garamond"/>
                <a:ea typeface="EB Garamond"/>
                <a:cs typeface="EB Garamond"/>
                <a:sym typeface="EB Garamond"/>
                <a:hlinkClick r:id="rId4">
                  <a:extLst>
                    <a:ext uri="{A12FA001-AC4F-418D-AE19-62706E023703}">
                      <ahyp:hlinkClr xmlns:ahyp="http://schemas.microsoft.com/office/drawing/2018/hyperlinkcolor" val="tx"/>
                    </a:ext>
                  </a:extLst>
                </a:hlinkClick>
              </a:rPr>
              <a:t>Stabi Lab</a:t>
            </a:r>
            <a:r>
              <a:rPr lang="en" sz="1400">
                <a:latin typeface="EB Garamond"/>
                <a:ea typeface="EB Garamond"/>
                <a:cs typeface="EB Garamond"/>
                <a:sym typeface="EB Garamond"/>
              </a:rPr>
              <a:t> für Experimente, Datensets, Digital Humanities</a:t>
            </a:r>
            <a:endParaRPr sz="1400">
              <a:latin typeface="EB Garamond"/>
              <a:ea typeface="EB Garamond"/>
              <a:cs typeface="EB Garamond"/>
              <a:sym typeface="EB Garamond"/>
            </a:endParaRPr>
          </a:p>
        </p:txBody>
      </p:sp>
      <p:pic>
        <p:nvPicPr>
          <p:cNvPr id="75" name="Google Shape;75;p17"/>
          <p:cNvPicPr preferRelativeResize="0"/>
          <p:nvPr/>
        </p:nvPicPr>
        <p:blipFill rotWithShape="1">
          <a:blip r:embed="rId5">
            <a:alphaModFix/>
          </a:blip>
          <a:srcRect/>
          <a:stretch/>
        </p:blipFill>
        <p:spPr>
          <a:xfrm>
            <a:off x="6643975" y="1152475"/>
            <a:ext cx="2188325" cy="1634325"/>
          </a:xfrm>
          <a:prstGeom prst="rect">
            <a:avLst/>
          </a:prstGeom>
          <a:noFill/>
          <a:ln>
            <a:noFill/>
          </a:ln>
        </p:spPr>
      </p:pic>
      <p:pic>
        <p:nvPicPr>
          <p:cNvPr id="76" name="Google Shape;76;p17"/>
          <p:cNvPicPr preferRelativeResize="0"/>
          <p:nvPr/>
        </p:nvPicPr>
        <p:blipFill rotWithShape="1">
          <a:blip r:embed="rId6">
            <a:alphaModFix/>
          </a:blip>
          <a:srcRect/>
          <a:stretch/>
        </p:blipFill>
        <p:spPr>
          <a:xfrm>
            <a:off x="6643975" y="3475750"/>
            <a:ext cx="2188325" cy="1438045"/>
          </a:xfrm>
          <a:prstGeom prst="rect">
            <a:avLst/>
          </a:prstGeom>
          <a:noFill/>
          <a:ln>
            <a:noFill/>
          </a:ln>
        </p:spPr>
      </p:pic>
      <p:pic>
        <p:nvPicPr>
          <p:cNvPr id="77" name="Google Shape;77;p17"/>
          <p:cNvPicPr preferRelativeResize="0"/>
          <p:nvPr/>
        </p:nvPicPr>
        <p:blipFill rotWithShape="1">
          <a:blip r:embed="rId7">
            <a:alphaModFix/>
          </a:blip>
          <a:srcRect/>
          <a:stretch/>
        </p:blipFill>
        <p:spPr>
          <a:xfrm>
            <a:off x="6643975" y="2786826"/>
            <a:ext cx="2188325" cy="688911"/>
          </a:xfrm>
          <a:prstGeom prst="rect">
            <a:avLst/>
          </a:prstGeom>
          <a:noFill/>
          <a:ln>
            <a:noFill/>
          </a:ln>
        </p:spPr>
      </p:pic>
      <p:pic>
        <p:nvPicPr>
          <p:cNvPr id="78" name="Google Shape;78;p17"/>
          <p:cNvPicPr preferRelativeResize="0"/>
          <p:nvPr/>
        </p:nvPicPr>
        <p:blipFill>
          <a:blip r:embed="rId8">
            <a:alphaModFix/>
          </a:blip>
          <a:stretch>
            <a:fillRect/>
          </a:stretch>
        </p:blipFill>
        <p:spPr>
          <a:xfrm>
            <a:off x="866725" y="3986925"/>
            <a:ext cx="4288850" cy="92687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203"/>
        <p:cNvGrpSpPr/>
        <p:nvPr/>
      </p:nvGrpSpPr>
      <p:grpSpPr>
        <a:xfrm>
          <a:off x="0" y="0"/>
          <a:ext cx="0" cy="0"/>
          <a:chOff x="0" y="0"/>
          <a:chExt cx="0" cy="0"/>
        </a:xfrm>
      </p:grpSpPr>
      <p:sp>
        <p:nvSpPr>
          <p:cNvPr id="204" name="Google Shape;204;p35"/>
          <p:cNvSpPr txBox="1">
            <a:spLocks noGrp="1"/>
          </p:cNvSpPr>
          <p:nvPr>
            <p:ph type="ctrTitle"/>
          </p:nvPr>
        </p:nvSpPr>
        <p:spPr>
          <a:xfrm>
            <a:off x="311700" y="1561700"/>
            <a:ext cx="8520600" cy="23775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3600" b="1">
                <a:solidFill>
                  <a:schemeClr val="dk2"/>
                </a:solidFill>
                <a:latin typeface="EB Garamond"/>
                <a:ea typeface="EB Garamond"/>
                <a:cs typeface="EB Garamond"/>
                <a:sym typeface="EB Garamond"/>
              </a:rPr>
              <a:t>Danke für die Aufmerksamkeit!</a:t>
            </a:r>
            <a:r>
              <a:rPr lang="en" sz="4000">
                <a:solidFill>
                  <a:schemeClr val="dk2"/>
                </a:solidFill>
                <a:latin typeface="EB Garamond"/>
                <a:ea typeface="EB Garamond"/>
                <a:cs typeface="EB Garamond"/>
                <a:sym typeface="EB Garamond"/>
              </a:rPr>
              <a:t> </a:t>
            </a:r>
            <a:endParaRPr sz="4000">
              <a:solidFill>
                <a:schemeClr val="dk2"/>
              </a:solidFill>
              <a:latin typeface="EB Garamond"/>
              <a:ea typeface="EB Garamond"/>
              <a:cs typeface="EB Garamond"/>
              <a:sym typeface="EB Garamond"/>
            </a:endParaRPr>
          </a:p>
          <a:p>
            <a:pPr marL="0" lvl="0" indent="0" algn="ctr" rtl="0">
              <a:spcBef>
                <a:spcPts val="0"/>
              </a:spcBef>
              <a:spcAft>
                <a:spcPts val="0"/>
              </a:spcAft>
              <a:buNone/>
            </a:pPr>
            <a:r>
              <a:rPr lang="en" sz="3600" b="1">
                <a:solidFill>
                  <a:schemeClr val="dk2"/>
                </a:solidFill>
                <a:latin typeface="EB Garamond"/>
                <a:ea typeface="EB Garamond"/>
                <a:cs typeface="EB Garamond"/>
                <a:sym typeface="EB Garamond"/>
              </a:rPr>
              <a:t>Fragen?</a:t>
            </a:r>
            <a:br>
              <a:rPr lang="en" sz="2400">
                <a:solidFill>
                  <a:schemeClr val="dk2"/>
                </a:solidFill>
                <a:latin typeface="EB Garamond"/>
                <a:ea typeface="EB Garamond"/>
                <a:cs typeface="EB Garamond"/>
                <a:sym typeface="EB Garamond"/>
              </a:rPr>
            </a:br>
            <a:endParaRPr sz="2400">
              <a:solidFill>
                <a:schemeClr val="dk2"/>
              </a:solidFill>
              <a:latin typeface="EB Garamond"/>
              <a:ea typeface="EB Garamond"/>
              <a:cs typeface="EB Garamond"/>
              <a:sym typeface="EB Garamond"/>
            </a:endParaRPr>
          </a:p>
        </p:txBody>
      </p:sp>
      <p:sp>
        <p:nvSpPr>
          <p:cNvPr id="205" name="Google Shape;205;p35"/>
          <p:cNvSpPr txBox="1">
            <a:spLocks noGrp="1"/>
          </p:cNvSpPr>
          <p:nvPr>
            <p:ph type="subTitle" idx="1"/>
          </p:nvPr>
        </p:nvSpPr>
        <p:spPr>
          <a:xfrm>
            <a:off x="311700" y="4047850"/>
            <a:ext cx="8520600" cy="792600"/>
          </a:xfrm>
          <a:prstGeom prst="rect">
            <a:avLst/>
          </a:prstGeom>
        </p:spPr>
        <p:txBody>
          <a:bodyPr spcFirstLastPara="1" wrap="square" lIns="91425" tIns="91425" rIns="91425" bIns="91425" anchor="t" anchorCtr="0">
            <a:normAutofit/>
          </a:bodyPr>
          <a:lstStyle/>
          <a:p>
            <a:pPr marL="0" lvl="0" indent="0" algn="ctr" rtl="0">
              <a:lnSpc>
                <a:spcPct val="125000"/>
              </a:lnSpc>
              <a:spcBef>
                <a:spcPts val="0"/>
              </a:spcBef>
              <a:spcAft>
                <a:spcPts val="0"/>
              </a:spcAft>
              <a:buClr>
                <a:schemeClr val="dk1"/>
              </a:buClr>
              <a:buSzPts val="1100"/>
              <a:buFont typeface="Arial"/>
              <a:buNone/>
            </a:pPr>
            <a:r>
              <a:rPr lang="en" sz="1450">
                <a:latin typeface="EB Garamond"/>
                <a:ea typeface="EB Garamond"/>
                <a:cs typeface="EB Garamond"/>
                <a:sym typeface="EB Garamond"/>
              </a:rPr>
              <a:t>Clemens Neudecker | Staatsbibliothek zu Berlin - Preußischer Kulturbesitz</a:t>
            </a:r>
            <a:endParaRPr sz="1450">
              <a:latin typeface="EB Garamond"/>
              <a:ea typeface="EB Garamond"/>
              <a:cs typeface="EB Garamond"/>
              <a:sym typeface="EB Garamond"/>
            </a:endParaRPr>
          </a:p>
          <a:p>
            <a:pPr marL="0" lvl="0" indent="0" algn="ctr" rtl="0">
              <a:lnSpc>
                <a:spcPct val="125000"/>
              </a:lnSpc>
              <a:spcBef>
                <a:spcPts val="0"/>
              </a:spcBef>
              <a:spcAft>
                <a:spcPts val="0"/>
              </a:spcAft>
              <a:buNone/>
            </a:pPr>
            <a:r>
              <a:rPr lang="en" sz="1450">
                <a:latin typeface="EB Garamond"/>
                <a:ea typeface="EB Garamond"/>
                <a:cs typeface="EB Garamond"/>
                <a:sym typeface="EB Garamond"/>
              </a:rPr>
              <a:t>24. September 2024 | Workshop: Onomastik und Prosopographie im Digitalen Zeitalter</a:t>
            </a:r>
            <a:endParaRPr sz="1450">
              <a:latin typeface="EB Garamond"/>
              <a:ea typeface="EB Garamond"/>
              <a:cs typeface="EB Garamond"/>
              <a:sym typeface="EB Garamond"/>
            </a:endParaRPr>
          </a:p>
        </p:txBody>
      </p:sp>
      <p:pic>
        <p:nvPicPr>
          <p:cNvPr id="206" name="Google Shape;206;p35"/>
          <p:cNvPicPr preferRelativeResize="0"/>
          <p:nvPr/>
        </p:nvPicPr>
        <p:blipFill>
          <a:blip r:embed="rId3">
            <a:alphaModFix/>
          </a:blip>
          <a:stretch>
            <a:fillRect/>
          </a:stretch>
        </p:blipFill>
        <p:spPr>
          <a:xfrm>
            <a:off x="0" y="5"/>
            <a:ext cx="9144000" cy="168749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82"/>
        <p:cNvGrpSpPr/>
        <p:nvPr/>
      </p:nvGrpSpPr>
      <p:grpSpPr>
        <a:xfrm>
          <a:off x="0" y="0"/>
          <a:ext cx="0" cy="0"/>
          <a:chOff x="0" y="0"/>
          <a:chExt cx="0" cy="0"/>
        </a:xfrm>
      </p:grpSpPr>
      <p:sp>
        <p:nvSpPr>
          <p:cNvPr id="83" name="Google Shape;83;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SzPts val="990"/>
              <a:buNone/>
            </a:pPr>
            <a:r>
              <a:rPr lang="en" sz="2420">
                <a:latin typeface="EB Garamond"/>
                <a:ea typeface="EB Garamond"/>
                <a:cs typeface="EB Garamond"/>
                <a:sym typeface="EB Garamond"/>
              </a:rPr>
              <a:t>KI (bzw. Machine Learning) in der Stabi Berlin</a:t>
            </a:r>
            <a:endParaRPr sz="2420">
              <a:latin typeface="EB Garamond"/>
              <a:ea typeface="EB Garamond"/>
              <a:cs typeface="EB Garamond"/>
              <a:sym typeface="EB Garamond"/>
            </a:endParaRPr>
          </a:p>
        </p:txBody>
      </p:sp>
      <p:sp>
        <p:nvSpPr>
          <p:cNvPr id="84" name="Google Shape;84;p18"/>
          <p:cNvSpPr txBox="1">
            <a:spLocks noGrp="1"/>
          </p:cNvSpPr>
          <p:nvPr>
            <p:ph type="body" idx="1"/>
          </p:nvPr>
        </p:nvSpPr>
        <p:spPr>
          <a:xfrm>
            <a:off x="311700" y="1152475"/>
            <a:ext cx="8800200" cy="39576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Font typeface="EB Garamond"/>
              <a:buChar char="●"/>
            </a:pPr>
            <a:r>
              <a:rPr lang="en">
                <a:latin typeface="EB Garamond"/>
                <a:ea typeface="EB Garamond"/>
                <a:cs typeface="EB Garamond"/>
                <a:sym typeface="EB Garamond"/>
              </a:rPr>
              <a:t>Drittmittelprojekte</a:t>
            </a:r>
            <a:endParaRPr>
              <a:latin typeface="EB Garamond"/>
              <a:ea typeface="EB Garamond"/>
              <a:cs typeface="EB Garamond"/>
              <a:sym typeface="EB Garamond"/>
            </a:endParaRPr>
          </a:p>
          <a:p>
            <a:pPr marL="914400" lvl="1" indent="-317500" algn="l" rtl="0">
              <a:spcBef>
                <a:spcPts val="0"/>
              </a:spcBef>
              <a:spcAft>
                <a:spcPts val="0"/>
              </a:spcAft>
              <a:buSzPts val="1400"/>
              <a:buFont typeface="Open Sans"/>
              <a:buChar char="○"/>
            </a:pPr>
            <a:r>
              <a:rPr lang="en">
                <a:latin typeface="EB Garamond"/>
                <a:ea typeface="EB Garamond"/>
                <a:cs typeface="EB Garamond"/>
                <a:sym typeface="EB Garamond"/>
              </a:rPr>
              <a:t>2016</a:t>
            </a:r>
            <a:r>
              <a:rPr lang="en" sz="1450">
                <a:latin typeface="EB Garamond"/>
                <a:ea typeface="EB Garamond"/>
                <a:cs typeface="EB Garamond"/>
                <a:sym typeface="EB Garamond"/>
              </a:rPr>
              <a:t>—</a:t>
            </a:r>
            <a:r>
              <a:rPr lang="en">
                <a:latin typeface="EB Garamond"/>
                <a:ea typeface="EB Garamond"/>
                <a:cs typeface="EB Garamond"/>
                <a:sym typeface="EB Garamond"/>
              </a:rPr>
              <a:t>2024: </a:t>
            </a:r>
            <a:r>
              <a:rPr lang="en" b="1">
                <a:solidFill>
                  <a:srgbClr val="0000FF"/>
                </a:solidFill>
                <a:uFill>
                  <a:noFill/>
                </a:uFill>
                <a:latin typeface="EB Garamond"/>
                <a:ea typeface="EB Garamond"/>
                <a:cs typeface="EB Garamond"/>
                <a:sym typeface="EB Garamond"/>
                <a:hlinkClick r:id="rId3">
                  <a:extLst>
                    <a:ext uri="{A12FA001-AC4F-418D-AE19-62706E023703}">
                      <ahyp:hlinkClr xmlns:ahyp="http://schemas.microsoft.com/office/drawing/2018/hyperlinkcolor" val="tx"/>
                    </a:ext>
                  </a:extLst>
                </a:hlinkClick>
              </a:rPr>
              <a:t>OCR-D</a:t>
            </a:r>
            <a:r>
              <a:rPr lang="en">
                <a:latin typeface="EB Garamond"/>
                <a:ea typeface="EB Garamond"/>
                <a:cs typeface="EB Garamond"/>
                <a:sym typeface="EB Garamond"/>
              </a:rPr>
              <a:t> (DFG)</a:t>
            </a:r>
            <a:endParaRPr>
              <a:latin typeface="EB Garamond"/>
              <a:ea typeface="EB Garamond"/>
              <a:cs typeface="EB Garamond"/>
              <a:sym typeface="EB Garamond"/>
            </a:endParaRPr>
          </a:p>
          <a:p>
            <a:pPr marL="914400" lvl="1" indent="-317500" algn="l" rtl="0">
              <a:spcBef>
                <a:spcPts val="0"/>
              </a:spcBef>
              <a:spcAft>
                <a:spcPts val="0"/>
              </a:spcAft>
              <a:buSzPts val="1400"/>
              <a:buFont typeface="Open Sans"/>
              <a:buChar char="○"/>
            </a:pPr>
            <a:r>
              <a:rPr lang="en">
                <a:latin typeface="EB Garamond"/>
                <a:ea typeface="EB Garamond"/>
                <a:cs typeface="EB Garamond"/>
                <a:sym typeface="EB Garamond"/>
              </a:rPr>
              <a:t>2018</a:t>
            </a:r>
            <a:r>
              <a:rPr lang="en" sz="1450">
                <a:latin typeface="EB Garamond"/>
                <a:ea typeface="EB Garamond"/>
                <a:cs typeface="EB Garamond"/>
                <a:sym typeface="EB Garamond"/>
              </a:rPr>
              <a:t>—</a:t>
            </a:r>
            <a:r>
              <a:rPr lang="en">
                <a:latin typeface="EB Garamond"/>
                <a:ea typeface="EB Garamond"/>
                <a:cs typeface="EB Garamond"/>
                <a:sym typeface="EB Garamond"/>
              </a:rPr>
              <a:t>2021: </a:t>
            </a:r>
            <a:r>
              <a:rPr lang="en" b="1">
                <a:solidFill>
                  <a:srgbClr val="0000FF"/>
                </a:solidFill>
                <a:uFill>
                  <a:noFill/>
                </a:uFill>
                <a:latin typeface="EB Garamond"/>
                <a:ea typeface="EB Garamond"/>
                <a:cs typeface="EB Garamond"/>
                <a:sym typeface="EB Garamond"/>
                <a:hlinkClick r:id="rId4">
                  <a:extLst>
                    <a:ext uri="{A12FA001-AC4F-418D-AE19-62706E023703}">
                      <ahyp:hlinkClr xmlns:ahyp="http://schemas.microsoft.com/office/drawing/2018/hyperlinkcolor" val="tx"/>
                    </a:ext>
                  </a:extLst>
                </a:hlinkClick>
              </a:rPr>
              <a:t>Qurator</a:t>
            </a:r>
            <a:r>
              <a:rPr lang="en">
                <a:latin typeface="EB Garamond"/>
                <a:ea typeface="EB Garamond"/>
                <a:cs typeface="EB Garamond"/>
                <a:sym typeface="EB Garamond"/>
              </a:rPr>
              <a:t> (BMBF)</a:t>
            </a:r>
            <a:endParaRPr>
              <a:latin typeface="EB Garamond"/>
              <a:ea typeface="EB Garamond"/>
              <a:cs typeface="EB Garamond"/>
              <a:sym typeface="EB Garamond"/>
            </a:endParaRPr>
          </a:p>
          <a:p>
            <a:pPr marL="914400" lvl="1" indent="-317500" algn="l" rtl="0">
              <a:spcBef>
                <a:spcPts val="0"/>
              </a:spcBef>
              <a:spcAft>
                <a:spcPts val="0"/>
              </a:spcAft>
              <a:buSzPts val="1400"/>
              <a:buFont typeface="Open Sans"/>
              <a:buChar char="○"/>
            </a:pPr>
            <a:r>
              <a:rPr lang="en">
                <a:latin typeface="EB Garamond"/>
                <a:ea typeface="EB Garamond"/>
                <a:cs typeface="EB Garamond"/>
                <a:sym typeface="EB Garamond"/>
              </a:rPr>
              <a:t>2022</a:t>
            </a:r>
            <a:r>
              <a:rPr lang="en" sz="1450">
                <a:latin typeface="EB Garamond"/>
                <a:ea typeface="EB Garamond"/>
                <a:cs typeface="EB Garamond"/>
                <a:sym typeface="EB Garamond"/>
              </a:rPr>
              <a:t>—</a:t>
            </a:r>
            <a:r>
              <a:rPr lang="en">
                <a:latin typeface="EB Garamond"/>
                <a:ea typeface="EB Garamond"/>
                <a:cs typeface="EB Garamond"/>
                <a:sym typeface="EB Garamond"/>
              </a:rPr>
              <a:t>2025: </a:t>
            </a:r>
            <a:r>
              <a:rPr lang="en" b="1">
                <a:solidFill>
                  <a:srgbClr val="0000FF"/>
                </a:solidFill>
                <a:uFill>
                  <a:noFill/>
                </a:uFill>
                <a:latin typeface="EB Garamond"/>
                <a:ea typeface="EB Garamond"/>
                <a:cs typeface="EB Garamond"/>
                <a:sym typeface="EB Garamond"/>
                <a:hlinkClick r:id="rId5">
                  <a:extLst>
                    <a:ext uri="{A12FA001-AC4F-418D-AE19-62706E023703}">
                      <ahyp:hlinkClr xmlns:ahyp="http://schemas.microsoft.com/office/drawing/2018/hyperlinkcolor" val="tx"/>
                    </a:ext>
                  </a:extLst>
                </a:hlinkClick>
              </a:rPr>
              <a:t>Mensch.Maschine.Kultur</a:t>
            </a:r>
            <a:r>
              <a:rPr lang="en">
                <a:latin typeface="EB Garamond"/>
                <a:ea typeface="EB Garamond"/>
                <a:cs typeface="EB Garamond"/>
                <a:sym typeface="EB Garamond"/>
              </a:rPr>
              <a:t> (BKM)</a:t>
            </a:r>
            <a:endParaRPr>
              <a:latin typeface="EB Garamond"/>
              <a:ea typeface="EB Garamond"/>
              <a:cs typeface="EB Garamond"/>
              <a:sym typeface="EB Garamond"/>
            </a:endParaRPr>
          </a:p>
          <a:p>
            <a:pPr marL="457200" lvl="0" indent="-342900" algn="l" rtl="0">
              <a:spcBef>
                <a:spcPts val="0"/>
              </a:spcBef>
              <a:spcAft>
                <a:spcPts val="0"/>
              </a:spcAft>
              <a:buSzPts val="1800"/>
              <a:buFont typeface="EB Garamond"/>
              <a:buChar char="●"/>
            </a:pPr>
            <a:r>
              <a:rPr lang="en">
                <a:latin typeface="EB Garamond"/>
                <a:ea typeface="EB Garamond"/>
                <a:cs typeface="EB Garamond"/>
                <a:sym typeface="EB Garamond"/>
              </a:rPr>
              <a:t>Team</a:t>
            </a:r>
            <a:endParaRPr>
              <a:latin typeface="EB Garamond"/>
              <a:ea typeface="EB Garamond"/>
              <a:cs typeface="EB Garamond"/>
              <a:sym typeface="EB Garamond"/>
            </a:endParaRPr>
          </a:p>
          <a:p>
            <a:pPr marL="914400" lvl="1" indent="-317500" algn="l" rtl="0">
              <a:spcBef>
                <a:spcPts val="0"/>
              </a:spcBef>
              <a:spcAft>
                <a:spcPts val="0"/>
              </a:spcAft>
              <a:buSzPts val="1400"/>
              <a:buFont typeface="EB Garamond"/>
              <a:buChar char="○"/>
            </a:pPr>
            <a:r>
              <a:rPr lang="en">
                <a:latin typeface="EB Garamond"/>
                <a:ea typeface="EB Garamond"/>
                <a:cs typeface="EB Garamond"/>
                <a:sym typeface="EB Garamond"/>
              </a:rPr>
              <a:t>6x 100% Machine Learning Engineer</a:t>
            </a:r>
            <a:endParaRPr>
              <a:latin typeface="EB Garamond"/>
              <a:ea typeface="EB Garamond"/>
              <a:cs typeface="EB Garamond"/>
              <a:sym typeface="EB Garamond"/>
            </a:endParaRPr>
          </a:p>
          <a:p>
            <a:pPr marL="914400" lvl="1" indent="-317500" algn="l" rtl="0">
              <a:spcBef>
                <a:spcPts val="0"/>
              </a:spcBef>
              <a:spcAft>
                <a:spcPts val="0"/>
              </a:spcAft>
              <a:buSzPts val="1400"/>
              <a:buFont typeface="EB Garamond"/>
              <a:buChar char="○"/>
            </a:pPr>
            <a:r>
              <a:rPr lang="en">
                <a:latin typeface="EB Garamond"/>
                <a:ea typeface="EB Garamond"/>
                <a:cs typeface="EB Garamond"/>
                <a:sym typeface="EB Garamond"/>
              </a:rPr>
              <a:t>1x 100% Bibliothekswissenschaftler:in</a:t>
            </a:r>
            <a:endParaRPr>
              <a:latin typeface="EB Garamond"/>
              <a:ea typeface="EB Garamond"/>
              <a:cs typeface="EB Garamond"/>
              <a:sym typeface="EB Garamond"/>
            </a:endParaRPr>
          </a:p>
          <a:p>
            <a:pPr marL="914400" lvl="1" indent="-317500" algn="l" rtl="0">
              <a:spcBef>
                <a:spcPts val="0"/>
              </a:spcBef>
              <a:spcAft>
                <a:spcPts val="0"/>
              </a:spcAft>
              <a:buSzPts val="1400"/>
              <a:buFont typeface="EB Garamond"/>
              <a:buChar char="○"/>
            </a:pPr>
            <a:r>
              <a:rPr lang="en">
                <a:latin typeface="EB Garamond"/>
                <a:ea typeface="EB Garamond"/>
                <a:cs typeface="EB Garamond"/>
                <a:sym typeface="EB Garamond"/>
              </a:rPr>
              <a:t>1x 100% Forschungsdatenmanager:in</a:t>
            </a:r>
            <a:endParaRPr>
              <a:latin typeface="EB Garamond"/>
              <a:ea typeface="EB Garamond"/>
              <a:cs typeface="EB Garamond"/>
              <a:sym typeface="EB Garamond"/>
            </a:endParaRPr>
          </a:p>
          <a:p>
            <a:pPr marL="457200" lvl="0" indent="-342900" algn="l" rtl="0">
              <a:spcBef>
                <a:spcPts val="0"/>
              </a:spcBef>
              <a:spcAft>
                <a:spcPts val="0"/>
              </a:spcAft>
              <a:buSzPts val="1800"/>
              <a:buFont typeface="EB Garamond"/>
              <a:buChar char="●"/>
            </a:pPr>
            <a:r>
              <a:rPr lang="en">
                <a:latin typeface="EB Garamond"/>
                <a:ea typeface="EB Garamond"/>
                <a:cs typeface="EB Garamond"/>
                <a:sym typeface="EB Garamond"/>
              </a:rPr>
              <a:t>Ziele</a:t>
            </a:r>
            <a:endParaRPr>
              <a:latin typeface="EB Garamond"/>
              <a:ea typeface="EB Garamond"/>
              <a:cs typeface="EB Garamond"/>
              <a:sym typeface="EB Garamond"/>
            </a:endParaRPr>
          </a:p>
          <a:p>
            <a:pPr marL="914400" lvl="1" indent="-317500" algn="l" rtl="0">
              <a:spcBef>
                <a:spcPts val="0"/>
              </a:spcBef>
              <a:spcAft>
                <a:spcPts val="0"/>
              </a:spcAft>
              <a:buSzPts val="1400"/>
              <a:buFont typeface="EB Garamond"/>
              <a:buChar char="○"/>
            </a:pPr>
            <a:r>
              <a:rPr lang="en">
                <a:latin typeface="EB Garamond"/>
                <a:ea typeface="EB Garamond"/>
                <a:cs typeface="EB Garamond"/>
                <a:sym typeface="EB Garamond"/>
              </a:rPr>
              <a:t>Forschung und Entwicklung mit Open Source Technologien für historische Kulturdaten</a:t>
            </a:r>
            <a:endParaRPr>
              <a:latin typeface="EB Garamond"/>
              <a:ea typeface="EB Garamond"/>
              <a:cs typeface="EB Garamond"/>
              <a:sym typeface="EB Garamond"/>
            </a:endParaRPr>
          </a:p>
          <a:p>
            <a:pPr marL="914400" lvl="1" indent="-317500" algn="l" rtl="0">
              <a:spcBef>
                <a:spcPts val="0"/>
              </a:spcBef>
              <a:spcAft>
                <a:spcPts val="0"/>
              </a:spcAft>
              <a:buSzPts val="1400"/>
              <a:buFont typeface="EB Garamond"/>
              <a:buChar char="○"/>
            </a:pPr>
            <a:r>
              <a:rPr lang="en">
                <a:latin typeface="EB Garamond"/>
                <a:ea typeface="EB Garamond"/>
                <a:cs typeface="EB Garamond"/>
                <a:sym typeface="EB Garamond"/>
              </a:rPr>
              <a:t>Durchsuchbarkeit (Texte und Bilder) sowie Erschließung und Strukturierung der Inhalte</a:t>
            </a:r>
            <a:endParaRPr>
              <a:latin typeface="EB Garamond"/>
              <a:ea typeface="EB Garamond"/>
              <a:cs typeface="EB Garamond"/>
              <a:sym typeface="EB Garamond"/>
            </a:endParaRPr>
          </a:p>
          <a:p>
            <a:pPr marL="914400" lvl="1" indent="-317500" algn="l" rtl="0">
              <a:spcBef>
                <a:spcPts val="0"/>
              </a:spcBef>
              <a:spcAft>
                <a:spcPts val="0"/>
              </a:spcAft>
              <a:buSzPts val="1400"/>
              <a:buFont typeface="EB Garamond"/>
              <a:buChar char="○"/>
            </a:pPr>
            <a:r>
              <a:rPr lang="en">
                <a:latin typeface="EB Garamond"/>
                <a:ea typeface="EB Garamond"/>
                <a:cs typeface="EB Garamond"/>
                <a:sym typeface="EB Garamond"/>
              </a:rPr>
              <a:t>Bereitstellung von offenen und maschinenlesbaren Daten (“Collections as Data”)</a:t>
            </a:r>
            <a:endParaRPr>
              <a:latin typeface="EB Garamond"/>
              <a:ea typeface="EB Garamond"/>
              <a:cs typeface="EB Garamond"/>
              <a:sym typeface="EB Garamond"/>
            </a:endParaRPr>
          </a:p>
          <a:p>
            <a:pPr marL="914400" lvl="1" indent="-317500" algn="l" rtl="0">
              <a:spcBef>
                <a:spcPts val="0"/>
              </a:spcBef>
              <a:spcAft>
                <a:spcPts val="0"/>
              </a:spcAft>
              <a:buSzPts val="1400"/>
              <a:buFont typeface="EB Garamond"/>
              <a:buChar char="○"/>
            </a:pPr>
            <a:r>
              <a:rPr lang="en">
                <a:latin typeface="EB Garamond"/>
                <a:ea typeface="EB Garamond"/>
                <a:cs typeface="EB Garamond"/>
                <a:sym typeface="EB Garamond"/>
              </a:rPr>
              <a:t>Kollaborative Forschungsprojekte im Bereich der Digital Humanities</a:t>
            </a:r>
            <a:endParaRPr>
              <a:latin typeface="EB Garamond"/>
              <a:ea typeface="EB Garamond"/>
              <a:cs typeface="EB Garamond"/>
              <a:sym typeface="EB Garamond"/>
            </a:endParaRPr>
          </a:p>
        </p:txBody>
      </p:sp>
      <p:pic>
        <p:nvPicPr>
          <p:cNvPr id="85" name="Google Shape;85;p18"/>
          <p:cNvPicPr preferRelativeResize="0"/>
          <p:nvPr/>
        </p:nvPicPr>
        <p:blipFill rotWithShape="1">
          <a:blip r:embed="rId6">
            <a:alphaModFix/>
          </a:blip>
          <a:srcRect l="34721"/>
          <a:stretch/>
        </p:blipFill>
        <p:spPr>
          <a:xfrm>
            <a:off x="6112000" y="1152477"/>
            <a:ext cx="2500101" cy="2152900"/>
          </a:xfrm>
          <a:prstGeom prst="rect">
            <a:avLst/>
          </a:prstGeom>
          <a:noFill/>
          <a:ln>
            <a:noFill/>
          </a:ln>
        </p:spPr>
      </p:pic>
      <p:sp>
        <p:nvSpPr>
          <p:cNvPr id="86" name="Google Shape;86;p18"/>
          <p:cNvSpPr txBox="1"/>
          <p:nvPr/>
        </p:nvSpPr>
        <p:spPr>
          <a:xfrm>
            <a:off x="6112000" y="3271400"/>
            <a:ext cx="2465700" cy="338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000">
                <a:latin typeface="EB Garamond"/>
                <a:ea typeface="EB Garamond"/>
                <a:cs typeface="EB Garamond"/>
                <a:sym typeface="EB Garamond"/>
              </a:rPr>
              <a:t>CC-BY-SA Scott Lynch via </a:t>
            </a:r>
            <a:r>
              <a:rPr lang="en" sz="1000">
                <a:solidFill>
                  <a:srgbClr val="0000FF"/>
                </a:solidFill>
                <a:uFill>
                  <a:noFill/>
                </a:uFill>
                <a:latin typeface="EB Garamond"/>
                <a:ea typeface="EB Garamond"/>
                <a:cs typeface="EB Garamond"/>
                <a:sym typeface="EB Garamond"/>
                <a:hlinkClick r:id="rId7">
                  <a:extLst>
                    <a:ext uri="{A12FA001-AC4F-418D-AE19-62706E023703}">
                      <ahyp:hlinkClr xmlns:ahyp="http://schemas.microsoft.com/office/drawing/2018/hyperlinkcolor" val="tx"/>
                    </a:ext>
                  </a:extLst>
                </a:hlinkClick>
              </a:rPr>
              <a:t>Flickr</a:t>
            </a:r>
            <a:endParaRPr sz="1000">
              <a:solidFill>
                <a:srgbClr val="0000FF"/>
              </a:solidFill>
              <a:latin typeface="EB Garamond"/>
              <a:ea typeface="EB Garamond"/>
              <a:cs typeface="EB Garamond"/>
              <a:sym typeface="EB Garamon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90"/>
        <p:cNvGrpSpPr/>
        <p:nvPr/>
      </p:nvGrpSpPr>
      <p:grpSpPr>
        <a:xfrm>
          <a:off x="0" y="0"/>
          <a:ext cx="0" cy="0"/>
          <a:chOff x="0" y="0"/>
          <a:chExt cx="0" cy="0"/>
        </a:xfrm>
      </p:grpSpPr>
      <p:sp>
        <p:nvSpPr>
          <p:cNvPr id="91" name="Google Shape;91;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SzPts val="990"/>
              <a:buNone/>
            </a:pPr>
            <a:r>
              <a:rPr lang="en" sz="2420">
                <a:latin typeface="EB Garamond"/>
                <a:ea typeface="EB Garamond"/>
                <a:cs typeface="EB Garamond"/>
                <a:sym typeface="EB Garamond"/>
              </a:rPr>
              <a:t>Was ist überhaupt KI?</a:t>
            </a:r>
            <a:endParaRPr sz="2420">
              <a:latin typeface="EB Garamond"/>
              <a:ea typeface="EB Garamond"/>
              <a:cs typeface="EB Garamond"/>
              <a:sym typeface="EB Garamond"/>
            </a:endParaRPr>
          </a:p>
        </p:txBody>
      </p:sp>
      <p:sp>
        <p:nvSpPr>
          <p:cNvPr id="92" name="Google Shape;92;p19"/>
          <p:cNvSpPr txBox="1">
            <a:spLocks noGrp="1"/>
          </p:cNvSpPr>
          <p:nvPr>
            <p:ph type="body" idx="1"/>
          </p:nvPr>
        </p:nvSpPr>
        <p:spPr>
          <a:xfrm>
            <a:off x="311700" y="1152475"/>
            <a:ext cx="8470500" cy="3858900"/>
          </a:xfrm>
          <a:prstGeom prst="rect">
            <a:avLst/>
          </a:prstGeom>
        </p:spPr>
        <p:txBody>
          <a:bodyPr spcFirstLastPara="1" wrap="square" lIns="91425" tIns="91425" rIns="91425" bIns="91425" anchor="t" anchorCtr="0">
            <a:normAutofit/>
          </a:bodyPr>
          <a:lstStyle/>
          <a:p>
            <a:pPr marL="457200" lvl="0" indent="-317500" algn="l" rtl="0">
              <a:spcBef>
                <a:spcPts val="0"/>
              </a:spcBef>
              <a:spcAft>
                <a:spcPts val="0"/>
              </a:spcAft>
              <a:buSzPts val="1400"/>
              <a:buFont typeface="EB Garamond"/>
              <a:buChar char="●"/>
            </a:pPr>
            <a:r>
              <a:rPr lang="en" sz="1400">
                <a:latin typeface="EB Garamond"/>
                <a:ea typeface="EB Garamond"/>
                <a:cs typeface="EB Garamond"/>
                <a:sym typeface="EB Garamond"/>
              </a:rPr>
              <a:t>Der Begriff “Künstliche Intelligenz“ wird als problematisch angesehen und sollte besser vermieden werden, da er einen Anthropomorphismus darstellt - als ob es sich hierbei um eine dem Menschen vergleichbare Intelligenz handelt. Dies ist aber nicht der Fall.</a:t>
            </a:r>
            <a:endParaRPr sz="1400">
              <a:latin typeface="EB Garamond"/>
              <a:ea typeface="EB Garamond"/>
              <a:cs typeface="EB Garamond"/>
              <a:sym typeface="EB Garamond"/>
            </a:endParaRPr>
          </a:p>
          <a:p>
            <a:pPr marL="457200" lvl="0" indent="-317500" algn="l" rtl="0">
              <a:spcBef>
                <a:spcPts val="0"/>
              </a:spcBef>
              <a:spcAft>
                <a:spcPts val="0"/>
              </a:spcAft>
              <a:buSzPts val="1400"/>
              <a:buFont typeface="Open Sans"/>
              <a:buChar char="●"/>
            </a:pPr>
            <a:r>
              <a:rPr lang="en" sz="1400">
                <a:latin typeface="EB Garamond"/>
                <a:ea typeface="EB Garamond"/>
                <a:cs typeface="EB Garamond"/>
                <a:sym typeface="EB Garamond"/>
              </a:rPr>
              <a:t>Besser wäre entweder allgemein von “maschinellem Lernen” bzw. „deep learning“ zu sprechen oder spezifischer von “stochastischen Vorhersagemodellen”  bzw. provokanter „stochastic parrots“ (vgl. </a:t>
            </a:r>
            <a:r>
              <a:rPr lang="en" sz="1400" b="1">
                <a:solidFill>
                  <a:srgbClr val="0000FF"/>
                </a:solidFill>
                <a:uFill>
                  <a:noFill/>
                </a:uFill>
                <a:latin typeface="EB Garamond"/>
                <a:ea typeface="EB Garamond"/>
                <a:cs typeface="EB Garamond"/>
                <a:sym typeface="EB Garamond"/>
                <a:hlinkClick r:id="rId3">
                  <a:extLst>
                    <a:ext uri="{A12FA001-AC4F-418D-AE19-62706E023703}">
                      <ahyp:hlinkClr xmlns:ahyp="http://schemas.microsoft.com/office/drawing/2018/hyperlinkcolor" val="tx"/>
                    </a:ext>
                  </a:extLst>
                </a:hlinkClick>
              </a:rPr>
              <a:t>Bender et al. 2021</a:t>
            </a:r>
            <a:r>
              <a:rPr lang="en" sz="1400">
                <a:latin typeface="EB Garamond"/>
                <a:ea typeface="EB Garamond"/>
                <a:cs typeface="EB Garamond"/>
                <a:sym typeface="EB Garamond"/>
              </a:rPr>
              <a:t>)</a:t>
            </a:r>
            <a:endParaRPr sz="1400">
              <a:latin typeface="EB Garamond"/>
              <a:ea typeface="EB Garamond"/>
              <a:cs typeface="EB Garamond"/>
              <a:sym typeface="EB Garamond"/>
            </a:endParaRPr>
          </a:p>
          <a:p>
            <a:pPr marL="457200" lvl="0" indent="-317500" algn="l" rtl="0">
              <a:spcBef>
                <a:spcPts val="0"/>
              </a:spcBef>
              <a:spcAft>
                <a:spcPts val="0"/>
              </a:spcAft>
              <a:buSzPts val="1400"/>
              <a:buFont typeface="EB Garamond"/>
              <a:buChar char="●"/>
            </a:pPr>
            <a:r>
              <a:rPr lang="en" sz="1400">
                <a:latin typeface="EB Garamond"/>
                <a:ea typeface="EB Garamond"/>
                <a:cs typeface="EB Garamond"/>
                <a:sym typeface="EB Garamond"/>
              </a:rPr>
              <a:t>Grundsätzlich gilt: aus möglichst vielen, repräsentativen Ausgangsdaten (Beispielen) werden Wahrscheinlichkeitsmodelle trainiert, um diese auf weitere, neue Daten anwenden zu können.</a:t>
            </a:r>
            <a:endParaRPr sz="1400">
              <a:latin typeface="EB Garamond"/>
              <a:ea typeface="EB Garamond"/>
              <a:cs typeface="EB Garamond"/>
              <a:sym typeface="EB Garamond"/>
            </a:endParaRPr>
          </a:p>
          <a:p>
            <a:pPr marL="457200" lvl="0" indent="-317500" algn="l" rtl="0">
              <a:spcBef>
                <a:spcPts val="0"/>
              </a:spcBef>
              <a:spcAft>
                <a:spcPts val="0"/>
              </a:spcAft>
              <a:buSzPts val="1400"/>
              <a:buFont typeface="EB Garamond"/>
              <a:buChar char="●"/>
            </a:pPr>
            <a:r>
              <a:rPr lang="en" sz="1400">
                <a:latin typeface="EB Garamond"/>
                <a:ea typeface="EB Garamond"/>
                <a:cs typeface="EB Garamond"/>
                <a:sym typeface="EB Garamond"/>
              </a:rPr>
              <a:t>Die Qualität eines Modells (der “KI”) hängt maßgeblich davon ab, wie umfangreich, qualitativ hochwertig und vielfältig die zum Training verwendeten Ausgangsdaten sind.</a:t>
            </a:r>
            <a:endParaRPr sz="1400">
              <a:latin typeface="EB Garamond"/>
              <a:ea typeface="EB Garamond"/>
              <a:cs typeface="EB Garamond"/>
              <a:sym typeface="EB Garamon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96"/>
        <p:cNvGrpSpPr/>
        <p:nvPr/>
      </p:nvGrpSpPr>
      <p:grpSpPr>
        <a:xfrm>
          <a:off x="0" y="0"/>
          <a:ext cx="0" cy="0"/>
          <a:chOff x="0" y="0"/>
          <a:chExt cx="0" cy="0"/>
        </a:xfrm>
      </p:grpSpPr>
      <p:sp>
        <p:nvSpPr>
          <p:cNvPr id="97" name="Google Shape;97;p2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SzPts val="990"/>
              <a:buNone/>
            </a:pPr>
            <a:r>
              <a:rPr lang="en" sz="2420">
                <a:latin typeface="EB Garamond"/>
                <a:ea typeface="EB Garamond"/>
                <a:cs typeface="EB Garamond"/>
                <a:sym typeface="EB Garamond"/>
              </a:rPr>
              <a:t>Was ist überhaupt KI?</a:t>
            </a:r>
            <a:endParaRPr sz="2420">
              <a:latin typeface="EB Garamond"/>
              <a:ea typeface="EB Garamond"/>
              <a:cs typeface="EB Garamond"/>
              <a:sym typeface="EB Garamond"/>
            </a:endParaRPr>
          </a:p>
        </p:txBody>
      </p:sp>
      <p:sp>
        <p:nvSpPr>
          <p:cNvPr id="98" name="Google Shape;98;p20"/>
          <p:cNvSpPr txBox="1">
            <a:spLocks noGrp="1"/>
          </p:cNvSpPr>
          <p:nvPr>
            <p:ph type="body" idx="1"/>
          </p:nvPr>
        </p:nvSpPr>
        <p:spPr>
          <a:xfrm>
            <a:off x="311700" y="1152475"/>
            <a:ext cx="8023800" cy="3858900"/>
          </a:xfrm>
          <a:prstGeom prst="rect">
            <a:avLst/>
          </a:prstGeom>
        </p:spPr>
        <p:txBody>
          <a:bodyPr spcFirstLastPara="1" wrap="square" lIns="91425" tIns="91425" rIns="91425" bIns="91425" anchor="t" anchorCtr="0">
            <a:normAutofit/>
          </a:bodyPr>
          <a:lstStyle/>
          <a:p>
            <a:pPr marL="457200" lvl="0" indent="-317500" algn="l" rtl="0">
              <a:spcBef>
                <a:spcPts val="0"/>
              </a:spcBef>
              <a:spcAft>
                <a:spcPts val="0"/>
              </a:spcAft>
              <a:buSzPts val="1400"/>
              <a:buFont typeface="EB Garamond"/>
              <a:buChar char="●"/>
            </a:pPr>
            <a:r>
              <a:rPr lang="en" sz="1400">
                <a:latin typeface="EB Garamond"/>
                <a:ea typeface="EB Garamond"/>
                <a:cs typeface="EB Garamond"/>
                <a:sym typeface="EB Garamond"/>
              </a:rPr>
              <a:t> Das „Trainieren“ einer KI bzw. eines Modells kann an zwei einfachen Beispiele veranschaulicht werden:</a:t>
            </a:r>
            <a:br>
              <a:rPr lang="en" sz="1400">
                <a:latin typeface="EB Garamond"/>
                <a:ea typeface="EB Garamond"/>
                <a:cs typeface="EB Garamond"/>
                <a:sym typeface="EB Garamond"/>
              </a:rPr>
            </a:br>
            <a:endParaRPr sz="1000">
              <a:latin typeface="EB Garamond"/>
              <a:ea typeface="EB Garamond"/>
              <a:cs typeface="EB Garamond"/>
              <a:sym typeface="EB Garamond"/>
            </a:endParaRPr>
          </a:p>
          <a:p>
            <a:pPr marL="457200" lvl="0" indent="-317500" algn="l" rtl="0">
              <a:spcBef>
                <a:spcPts val="0"/>
              </a:spcBef>
              <a:spcAft>
                <a:spcPts val="0"/>
              </a:spcAft>
              <a:buSzPts val="1400"/>
              <a:buFont typeface="EB Garamond"/>
              <a:buChar char="●"/>
            </a:pPr>
            <a:r>
              <a:rPr lang="en" sz="1400" b="1">
                <a:latin typeface="EB Garamond"/>
                <a:ea typeface="EB Garamond"/>
                <a:cs typeface="EB Garamond"/>
                <a:sym typeface="EB Garamond"/>
              </a:rPr>
              <a:t>Bildklassifikation</a:t>
            </a:r>
            <a:endParaRPr sz="1400" b="1">
              <a:latin typeface="EB Garamond"/>
              <a:ea typeface="EB Garamond"/>
              <a:cs typeface="EB Garamond"/>
              <a:sym typeface="EB Garamond"/>
            </a:endParaRPr>
          </a:p>
          <a:p>
            <a:pPr marL="914400" lvl="1" indent="-317500" algn="l" rtl="0">
              <a:spcBef>
                <a:spcPts val="0"/>
              </a:spcBef>
              <a:spcAft>
                <a:spcPts val="0"/>
              </a:spcAft>
              <a:buSzPts val="1400"/>
              <a:buFont typeface="EB Garamond"/>
              <a:buChar char="○"/>
            </a:pPr>
            <a:r>
              <a:rPr lang="en" sz="1400">
                <a:latin typeface="EB Garamond"/>
                <a:ea typeface="EB Garamond"/>
                <a:cs typeface="EB Garamond"/>
                <a:sym typeface="EB Garamond"/>
              </a:rPr>
              <a:t>Ein Modell soll trainiert werden, um Äpfel von Orangen zu unterscheiden. Der Maschine werden dazu so lange verschiedene Bilder von Äpfeln und Orangen gezeigt, bis das Modell für ein noch nicht gesehenes Bild selbst entscheiden kann, ob es sich um einen Apfel oder eine Orange handelt.</a:t>
            </a:r>
            <a:br>
              <a:rPr lang="en" sz="1400">
                <a:latin typeface="EB Garamond"/>
                <a:ea typeface="EB Garamond"/>
                <a:cs typeface="EB Garamond"/>
                <a:sym typeface="EB Garamond"/>
              </a:rPr>
            </a:br>
            <a:endParaRPr sz="1400">
              <a:latin typeface="EB Garamond"/>
              <a:ea typeface="EB Garamond"/>
              <a:cs typeface="EB Garamond"/>
              <a:sym typeface="EB Garamond"/>
            </a:endParaRPr>
          </a:p>
          <a:p>
            <a:pPr marL="457200" lvl="0" indent="-317500" algn="l" rtl="0">
              <a:spcBef>
                <a:spcPts val="0"/>
              </a:spcBef>
              <a:spcAft>
                <a:spcPts val="0"/>
              </a:spcAft>
              <a:buSzPts val="1400"/>
              <a:buFont typeface="EB Garamond"/>
              <a:buChar char="●"/>
            </a:pPr>
            <a:r>
              <a:rPr lang="en" sz="1400" b="1">
                <a:latin typeface="EB Garamond"/>
                <a:ea typeface="EB Garamond"/>
                <a:cs typeface="EB Garamond"/>
                <a:sym typeface="EB Garamond"/>
              </a:rPr>
              <a:t>Sprachmodelle / Large Language Models (LLMs wie z.B. ChatGPT)</a:t>
            </a:r>
            <a:endParaRPr sz="1400" b="1">
              <a:latin typeface="EB Garamond"/>
              <a:ea typeface="EB Garamond"/>
              <a:cs typeface="EB Garamond"/>
              <a:sym typeface="EB Garamond"/>
            </a:endParaRPr>
          </a:p>
          <a:p>
            <a:pPr marL="914400" lvl="1" indent="-317500" algn="l" rtl="0">
              <a:spcBef>
                <a:spcPts val="0"/>
              </a:spcBef>
              <a:spcAft>
                <a:spcPts val="0"/>
              </a:spcAft>
              <a:buSzPts val="1400"/>
              <a:buFont typeface="EB Garamond"/>
              <a:buChar char="○"/>
            </a:pPr>
            <a:r>
              <a:rPr lang="en" sz="1400">
                <a:latin typeface="EB Garamond"/>
                <a:ea typeface="EB Garamond"/>
                <a:cs typeface="EB Garamond"/>
                <a:sym typeface="EB Garamond"/>
              </a:rPr>
              <a:t>Ein Modell soll trainiert werden, um Texte zu bestimmten Themen zu verfassen oder Antworten auf Fragen zu geben. Die KI bekommt dazu sehr viele Texte gezeigt, in denen einzelne Wörter „maskiert“ bzw. ausgeblendet werden, also etwa: „Menschen gehen gerne in Bibliotheken um dort [MASK] zu lesen“. Für die Frage: „Warum gehen Menschen gerne in Bibliotheken?“ macht das Modell dann eine Vorhersage, welches Wort basierend auf den Trainingsdaten an Stelle der [MASK] am wahrscheinlichsten stehen könnte, hier also z.B. „Menschen gehen gerne in Bibliotheken, um dort [was würden Sie vorhersagen?] zu lesen.“</a:t>
            </a:r>
            <a:endParaRPr sz="1400">
              <a:latin typeface="EB Garamond"/>
              <a:ea typeface="EB Garamond"/>
              <a:cs typeface="EB Garamond"/>
              <a:sym typeface="EB Garamon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02"/>
        <p:cNvGrpSpPr/>
        <p:nvPr/>
      </p:nvGrpSpPr>
      <p:grpSpPr>
        <a:xfrm>
          <a:off x="0" y="0"/>
          <a:ext cx="0" cy="0"/>
          <a:chOff x="0" y="0"/>
          <a:chExt cx="0" cy="0"/>
        </a:xfrm>
      </p:grpSpPr>
      <p:pic>
        <p:nvPicPr>
          <p:cNvPr id="103" name="Google Shape;103;p21"/>
          <p:cNvPicPr preferRelativeResize="0"/>
          <p:nvPr/>
        </p:nvPicPr>
        <p:blipFill rotWithShape="1">
          <a:blip r:embed="rId3">
            <a:alphaModFix/>
          </a:blip>
          <a:srcRect/>
          <a:stretch/>
        </p:blipFill>
        <p:spPr>
          <a:xfrm>
            <a:off x="1428725" y="1130500"/>
            <a:ext cx="6286549" cy="3604300"/>
          </a:xfrm>
          <a:prstGeom prst="rect">
            <a:avLst/>
          </a:prstGeom>
          <a:noFill/>
          <a:ln>
            <a:noFill/>
          </a:ln>
        </p:spPr>
      </p:pic>
      <p:sp>
        <p:nvSpPr>
          <p:cNvPr id="104" name="Google Shape;104;p21"/>
          <p:cNvSpPr txBox="1"/>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p>
            <a:pPr marL="0" lvl="0" indent="0" algn="l" rtl="0">
              <a:spcBef>
                <a:spcPts val="0"/>
              </a:spcBef>
              <a:spcAft>
                <a:spcPts val="0"/>
              </a:spcAft>
              <a:buNone/>
            </a:pPr>
            <a:r>
              <a:rPr lang="en" sz="2420">
                <a:solidFill>
                  <a:srgbClr val="000000"/>
                </a:solidFill>
                <a:latin typeface="EB Garamond"/>
                <a:ea typeface="EB Garamond"/>
                <a:cs typeface="EB Garamond"/>
                <a:sym typeface="EB Garamond"/>
              </a:rPr>
              <a:t>W</a:t>
            </a:r>
            <a:r>
              <a:rPr lang="en" sz="2420">
                <a:latin typeface="EB Garamond"/>
                <a:ea typeface="EB Garamond"/>
                <a:cs typeface="EB Garamond"/>
                <a:sym typeface="EB Garamond"/>
              </a:rPr>
              <a:t>ie lernt eine</a:t>
            </a:r>
            <a:r>
              <a:rPr lang="en" sz="2420">
                <a:solidFill>
                  <a:srgbClr val="000000"/>
                </a:solidFill>
                <a:latin typeface="EB Garamond"/>
                <a:ea typeface="EB Garamond"/>
                <a:cs typeface="EB Garamond"/>
                <a:sym typeface="EB Garamond"/>
              </a:rPr>
              <a:t> KI / </a:t>
            </a:r>
            <a:r>
              <a:rPr lang="en" sz="2420">
                <a:latin typeface="EB Garamond"/>
                <a:ea typeface="EB Garamond"/>
                <a:cs typeface="EB Garamond"/>
                <a:sym typeface="EB Garamond"/>
              </a:rPr>
              <a:t>Wie trainiert man ein Modell</a:t>
            </a:r>
            <a:r>
              <a:rPr lang="en" sz="2420">
                <a:solidFill>
                  <a:srgbClr val="000000"/>
                </a:solidFill>
                <a:latin typeface="EB Garamond"/>
                <a:ea typeface="EB Garamond"/>
                <a:cs typeface="EB Garamond"/>
                <a:sym typeface="EB Garamond"/>
              </a:rPr>
              <a:t>?</a:t>
            </a:r>
            <a:endParaRPr sz="2420">
              <a:solidFill>
                <a:srgbClr val="000000"/>
              </a:solidFill>
              <a:latin typeface="EB Garamond"/>
              <a:ea typeface="EB Garamond"/>
              <a:cs typeface="EB Garamond"/>
              <a:sym typeface="EB Garamon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08"/>
        <p:cNvGrpSpPr/>
        <p:nvPr/>
      </p:nvGrpSpPr>
      <p:grpSpPr>
        <a:xfrm>
          <a:off x="0" y="0"/>
          <a:ext cx="0" cy="0"/>
          <a:chOff x="0" y="0"/>
          <a:chExt cx="0" cy="0"/>
        </a:xfrm>
      </p:grpSpPr>
      <p:sp>
        <p:nvSpPr>
          <p:cNvPr id="109" name="Google Shape;109;p22"/>
          <p:cNvSpPr txBox="1">
            <a:spLocks noGrp="1"/>
          </p:cNvSpPr>
          <p:nvPr>
            <p:ph type="ctrTitle"/>
          </p:nvPr>
        </p:nvSpPr>
        <p:spPr>
          <a:xfrm>
            <a:off x="3090875" y="664975"/>
            <a:ext cx="5901900" cy="3434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3200">
                <a:latin typeface="EB Garamond"/>
                <a:ea typeface="EB Garamond"/>
                <a:cs typeface="EB Garamond"/>
                <a:sym typeface="EB Garamond"/>
              </a:rPr>
              <a:t>Any sufficiently </a:t>
            </a:r>
            <a:br>
              <a:rPr lang="en" sz="3200">
                <a:latin typeface="EB Garamond"/>
                <a:ea typeface="EB Garamond"/>
                <a:cs typeface="EB Garamond"/>
                <a:sym typeface="EB Garamond"/>
              </a:rPr>
            </a:br>
            <a:r>
              <a:rPr lang="en" sz="3200">
                <a:latin typeface="EB Garamond"/>
                <a:ea typeface="EB Garamond"/>
                <a:cs typeface="EB Garamond"/>
                <a:sym typeface="EB Garamond"/>
              </a:rPr>
              <a:t>advanced technology is indistinguishable </a:t>
            </a:r>
            <a:endParaRPr sz="3200">
              <a:latin typeface="EB Garamond"/>
              <a:ea typeface="EB Garamond"/>
              <a:cs typeface="EB Garamond"/>
              <a:sym typeface="EB Garamond"/>
            </a:endParaRPr>
          </a:p>
          <a:p>
            <a:pPr marL="0" lvl="0" indent="0" algn="ctr" rtl="0">
              <a:spcBef>
                <a:spcPts val="0"/>
              </a:spcBef>
              <a:spcAft>
                <a:spcPts val="0"/>
              </a:spcAft>
              <a:buNone/>
            </a:pPr>
            <a:r>
              <a:rPr lang="en" sz="3200">
                <a:latin typeface="EB Garamond"/>
                <a:ea typeface="EB Garamond"/>
                <a:cs typeface="EB Garamond"/>
                <a:sym typeface="EB Garamond"/>
              </a:rPr>
              <a:t>from magic. </a:t>
            </a:r>
            <a:br>
              <a:rPr lang="en" sz="3200">
                <a:latin typeface="EB Garamond"/>
                <a:ea typeface="EB Garamond"/>
                <a:cs typeface="EB Garamond"/>
                <a:sym typeface="EB Garamond"/>
              </a:rPr>
            </a:br>
            <a:endParaRPr sz="3200">
              <a:latin typeface="EB Garamond"/>
              <a:ea typeface="EB Garamond"/>
              <a:cs typeface="EB Garamond"/>
              <a:sym typeface="EB Garamond"/>
            </a:endParaRPr>
          </a:p>
          <a:p>
            <a:pPr marL="914400" lvl="0" indent="457200" algn="l" rtl="0">
              <a:spcBef>
                <a:spcPts val="0"/>
              </a:spcBef>
              <a:spcAft>
                <a:spcPts val="0"/>
              </a:spcAft>
              <a:buNone/>
            </a:pPr>
            <a:r>
              <a:rPr lang="en" sz="3200">
                <a:latin typeface="EB Garamond"/>
                <a:ea typeface="EB Garamond"/>
                <a:cs typeface="EB Garamond"/>
                <a:sym typeface="EB Garamond"/>
              </a:rPr>
              <a:t>Arthur C. Clarke</a:t>
            </a:r>
            <a:endParaRPr sz="3200">
              <a:latin typeface="EB Garamond"/>
              <a:ea typeface="EB Garamond"/>
              <a:cs typeface="EB Garamond"/>
              <a:sym typeface="EB Garamond"/>
            </a:endParaRPr>
          </a:p>
        </p:txBody>
      </p:sp>
      <p:pic>
        <p:nvPicPr>
          <p:cNvPr id="110" name="Google Shape;110;p22"/>
          <p:cNvPicPr preferRelativeResize="0"/>
          <p:nvPr/>
        </p:nvPicPr>
        <p:blipFill>
          <a:blip r:embed="rId3">
            <a:alphaModFix/>
          </a:blip>
          <a:stretch>
            <a:fillRect/>
          </a:stretch>
        </p:blipFill>
        <p:spPr>
          <a:xfrm>
            <a:off x="419475" y="574775"/>
            <a:ext cx="2671400" cy="3614797"/>
          </a:xfrm>
          <a:prstGeom prst="rect">
            <a:avLst/>
          </a:prstGeom>
          <a:noFill/>
          <a:ln>
            <a:noFill/>
          </a:ln>
        </p:spPr>
      </p:pic>
      <p:sp>
        <p:nvSpPr>
          <p:cNvPr id="111" name="Google Shape;111;p22"/>
          <p:cNvSpPr txBox="1"/>
          <p:nvPr/>
        </p:nvSpPr>
        <p:spPr>
          <a:xfrm>
            <a:off x="366300" y="4227750"/>
            <a:ext cx="2663400" cy="305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000">
                <a:solidFill>
                  <a:schemeClr val="dk2"/>
                </a:solidFill>
                <a:latin typeface="EB Garamond"/>
                <a:ea typeface="EB Garamond"/>
                <a:cs typeface="EB Garamond"/>
                <a:sym typeface="EB Garamond"/>
              </a:rPr>
              <a:t>CC-BY 2.0 ITU Pictures via </a:t>
            </a:r>
            <a:r>
              <a:rPr lang="en" sz="1000" u="sng">
                <a:solidFill>
                  <a:schemeClr val="hlink"/>
                </a:solidFill>
                <a:latin typeface="EB Garamond"/>
                <a:ea typeface="EB Garamond"/>
                <a:cs typeface="EB Garamond"/>
                <a:sym typeface="EB Garamond"/>
                <a:hlinkClick r:id="rId4"/>
              </a:rPr>
              <a:t>Flickr</a:t>
            </a:r>
            <a:endParaRPr sz="1000">
              <a:solidFill>
                <a:schemeClr val="dk2"/>
              </a:solidFill>
              <a:latin typeface="EB Garamond"/>
              <a:ea typeface="EB Garamond"/>
              <a:cs typeface="EB Garamond"/>
              <a:sym typeface="EB Garamon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15"/>
        <p:cNvGrpSpPr/>
        <p:nvPr/>
      </p:nvGrpSpPr>
      <p:grpSpPr>
        <a:xfrm>
          <a:off x="0" y="0"/>
          <a:ext cx="0" cy="0"/>
          <a:chOff x="0" y="0"/>
          <a:chExt cx="0" cy="0"/>
        </a:xfrm>
      </p:grpSpPr>
      <p:sp>
        <p:nvSpPr>
          <p:cNvPr id="116" name="Google Shape;116;p2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SzPts val="990"/>
              <a:buNone/>
            </a:pPr>
            <a:r>
              <a:rPr lang="en" sz="2420">
                <a:latin typeface="EB Garamond"/>
                <a:ea typeface="EB Garamond"/>
                <a:cs typeface="EB Garamond"/>
                <a:sym typeface="EB Garamond"/>
              </a:rPr>
              <a:t>Texterkennung (ocr4all, OCR-D, TrOCR medieval)</a:t>
            </a:r>
            <a:endParaRPr sz="2420">
              <a:latin typeface="EB Garamond"/>
              <a:ea typeface="EB Garamond"/>
              <a:cs typeface="EB Garamond"/>
              <a:sym typeface="EB Garamond"/>
            </a:endParaRPr>
          </a:p>
        </p:txBody>
      </p:sp>
      <p:pic>
        <p:nvPicPr>
          <p:cNvPr id="117" name="Google Shape;117;p23"/>
          <p:cNvPicPr preferRelativeResize="0"/>
          <p:nvPr/>
        </p:nvPicPr>
        <p:blipFill>
          <a:blip r:embed="rId3">
            <a:alphaModFix/>
          </a:blip>
          <a:stretch>
            <a:fillRect/>
          </a:stretch>
        </p:blipFill>
        <p:spPr>
          <a:xfrm>
            <a:off x="0" y="1251475"/>
            <a:ext cx="9144000" cy="34290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21"/>
        <p:cNvGrpSpPr/>
        <p:nvPr/>
      </p:nvGrpSpPr>
      <p:grpSpPr>
        <a:xfrm>
          <a:off x="0" y="0"/>
          <a:ext cx="0" cy="0"/>
          <a:chOff x="0" y="0"/>
          <a:chExt cx="0" cy="0"/>
        </a:xfrm>
      </p:grpSpPr>
      <p:sp>
        <p:nvSpPr>
          <p:cNvPr id="122" name="Google Shape;122;p2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SzPts val="990"/>
              <a:buNone/>
            </a:pPr>
            <a:r>
              <a:rPr lang="en" sz="2420">
                <a:latin typeface="EB Garamond"/>
                <a:ea typeface="EB Garamond"/>
                <a:cs typeface="EB Garamond"/>
                <a:sym typeface="EB Garamond"/>
              </a:rPr>
              <a:t>Handschriftenerkennung (Transkribus)</a:t>
            </a:r>
            <a:endParaRPr sz="2420">
              <a:latin typeface="EB Garamond"/>
              <a:ea typeface="EB Garamond"/>
              <a:cs typeface="EB Garamond"/>
              <a:sym typeface="EB Garamond"/>
            </a:endParaRPr>
          </a:p>
        </p:txBody>
      </p:sp>
      <p:pic>
        <p:nvPicPr>
          <p:cNvPr id="123" name="Google Shape;123;p24"/>
          <p:cNvPicPr preferRelativeResize="0"/>
          <p:nvPr/>
        </p:nvPicPr>
        <p:blipFill>
          <a:blip r:embed="rId3">
            <a:alphaModFix/>
          </a:blip>
          <a:stretch>
            <a:fillRect/>
          </a:stretch>
        </p:blipFill>
        <p:spPr>
          <a:xfrm>
            <a:off x="175075" y="1389575"/>
            <a:ext cx="8793849" cy="3342800"/>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1510</Words>
  <Application>Microsoft Office PowerPoint</Application>
  <PresentationFormat>Bildschirmpräsentation (16:9)</PresentationFormat>
  <Paragraphs>105</Paragraphs>
  <Slides>20</Slides>
  <Notes>20</Notes>
  <HiddenSlides>0</HiddenSlides>
  <MMClips>0</MMClips>
  <ScaleCrop>false</ScaleCrop>
  <HeadingPairs>
    <vt:vector size="4" baseType="variant">
      <vt:variant>
        <vt:lpstr>Design</vt:lpstr>
      </vt:variant>
      <vt:variant>
        <vt:i4>1</vt:i4>
      </vt:variant>
      <vt:variant>
        <vt:lpstr>Folientitel</vt:lpstr>
      </vt:variant>
      <vt:variant>
        <vt:i4>20</vt:i4>
      </vt:variant>
    </vt:vector>
  </HeadingPairs>
  <TitlesOfParts>
    <vt:vector size="21" baseType="lpstr">
      <vt:lpstr>Simple Light</vt:lpstr>
      <vt:lpstr>Künstliche Intelligenz und Kulturerbe   Perspektiven der Digital Humanities  in den historischen Wissenschaften </vt:lpstr>
      <vt:lpstr>Staatsbibliothek zu Berlin - Preußischer Kulturbesitz</vt:lpstr>
      <vt:lpstr>KI (bzw. Machine Learning) in der Stabi Berlin</vt:lpstr>
      <vt:lpstr>Was ist überhaupt KI?</vt:lpstr>
      <vt:lpstr>Was ist überhaupt KI?</vt:lpstr>
      <vt:lpstr>PowerPoint-Präsentation</vt:lpstr>
      <vt:lpstr>Any sufficiently  advanced technology is indistinguishable  from magic.   Arthur C. Clarke</vt:lpstr>
      <vt:lpstr>Texterkennung (ocr4all, OCR-D, TrOCR medieval)</vt:lpstr>
      <vt:lpstr>Handschriftenerkennung (Transkribus)</vt:lpstr>
      <vt:lpstr>Historische Netzwerkanalyse (SoNAR)</vt:lpstr>
      <vt:lpstr>Zeitungsdigitalisierung (impresso)</vt:lpstr>
      <vt:lpstr>Überhaupt hat der Fortschritt  das an sich,  daß er viel größer ausschaut,  als er wirklich ist.   Johann Nestroy</vt:lpstr>
      <vt:lpstr>PowerPoint-Präsentation</vt:lpstr>
      <vt:lpstr>Was kann KI?</vt:lpstr>
      <vt:lpstr>Was kann KI?</vt:lpstr>
      <vt:lpstr>Probleme der Trainingsdaten für KI Modelle</vt:lpstr>
      <vt:lpstr>Herausforderungen des kulturellen Erbe für KI</vt:lpstr>
      <vt:lpstr>Perspektiven für historische Daten, Digital Humanities und KI</vt:lpstr>
      <vt:lpstr>Ausblick</vt:lpstr>
      <vt:lpstr>Danke für die Aufmerksamkeit!  Fragen?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Clemens Neudecker</cp:lastModifiedBy>
  <cp:revision>2</cp:revision>
  <dcterms:modified xsi:type="dcterms:W3CDTF">2024-10-31T08:26:18Z</dcterms:modified>
</cp:coreProperties>
</file>